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4529EBB" w14:textId="7A1F4DE9" w:rsidR="00CA68EB" w:rsidRPr="00E905CE" w:rsidRDefault="00E905CE" w:rsidP="00CA68EB">
      <w:pPr>
        <w:spacing w:before="100" w:beforeAutospacing="1" w:after="100" w:afterAutospacing="1"/>
        <w:jc w:val="right"/>
        <w:rPr>
          <w:rFonts w:eastAsia="Arial"/>
          <w:b/>
          <w:bCs/>
          <w:i/>
          <w:iCs/>
        </w:rPr>
      </w:pPr>
      <w:bookmarkStart w:id="0" w:name="_Hlk212107651"/>
      <w:bookmarkEnd w:id="0"/>
      <w:r w:rsidRPr="00E905CE">
        <w:rPr>
          <w:rFonts w:eastAsia="Arial"/>
          <w:b/>
          <w:bCs/>
          <w:i/>
          <w:iCs/>
        </w:rPr>
        <w:t>https://doi.org/10.23913/ride.v16i31.2673</w:t>
      </w:r>
    </w:p>
    <w:p w14:paraId="4472B71F" w14:textId="4872AECF" w:rsidR="00CA68EB" w:rsidRDefault="00CA68EB" w:rsidP="00CA68EB">
      <w:pPr>
        <w:spacing w:before="100" w:beforeAutospacing="1" w:after="100" w:afterAutospacing="1"/>
        <w:jc w:val="right"/>
        <w:rPr>
          <w:rFonts w:eastAsia="Arial"/>
          <w:b/>
          <w:bCs/>
        </w:rPr>
      </w:pPr>
      <w:r w:rsidRPr="00693E3A">
        <w:rPr>
          <w:b/>
          <w:bCs/>
          <w:i/>
          <w:iCs/>
          <w:color w:val="000000" w:themeColor="text1"/>
        </w:rPr>
        <w:t>Artículos científicos</w:t>
      </w:r>
    </w:p>
    <w:p w14:paraId="0B518404" w14:textId="433F794E" w:rsidR="008B5C8E" w:rsidRPr="00CA68EB" w:rsidRDefault="00353935" w:rsidP="00CA68EB">
      <w:pPr>
        <w:spacing w:line="276" w:lineRule="auto"/>
        <w:jc w:val="right"/>
        <w:rPr>
          <w:rFonts w:asciiTheme="minorHAnsi" w:eastAsia="Arial" w:hAnsiTheme="minorHAnsi" w:cstheme="minorHAnsi"/>
          <w:b/>
          <w:bCs/>
          <w:sz w:val="32"/>
          <w:szCs w:val="32"/>
        </w:rPr>
      </w:pPr>
      <w:r w:rsidRPr="00CA68EB">
        <w:rPr>
          <w:rFonts w:asciiTheme="minorHAnsi" w:eastAsia="Arial" w:hAnsiTheme="minorHAnsi" w:cstheme="minorHAnsi"/>
          <w:b/>
          <w:bCs/>
          <w:sz w:val="32"/>
          <w:szCs w:val="32"/>
        </w:rPr>
        <w:t>Impacto del COVID</w:t>
      </w:r>
      <w:r w:rsidR="00296478" w:rsidRPr="00CA68EB">
        <w:rPr>
          <w:rFonts w:asciiTheme="minorHAnsi" w:eastAsia="Arial" w:hAnsiTheme="minorHAnsi" w:cstheme="minorHAnsi"/>
          <w:b/>
          <w:bCs/>
          <w:sz w:val="32"/>
          <w:szCs w:val="32"/>
        </w:rPr>
        <w:noBreakHyphen/>
      </w:r>
      <w:r w:rsidRPr="00CA68EB">
        <w:rPr>
          <w:rFonts w:asciiTheme="minorHAnsi" w:eastAsia="Arial" w:hAnsiTheme="minorHAnsi" w:cstheme="minorHAnsi"/>
          <w:b/>
          <w:bCs/>
          <w:sz w:val="32"/>
          <w:szCs w:val="32"/>
        </w:rPr>
        <w:t xml:space="preserve">19 y </w:t>
      </w:r>
      <w:r w:rsidR="00D7108A" w:rsidRPr="00CA68EB">
        <w:rPr>
          <w:rFonts w:asciiTheme="minorHAnsi" w:eastAsia="Arial" w:hAnsiTheme="minorHAnsi" w:cstheme="minorHAnsi"/>
          <w:b/>
          <w:bCs/>
          <w:sz w:val="32"/>
          <w:szCs w:val="32"/>
        </w:rPr>
        <w:t>la</w:t>
      </w:r>
      <w:r w:rsidR="00217624" w:rsidRPr="00CA68EB">
        <w:rPr>
          <w:rFonts w:asciiTheme="minorHAnsi" w:eastAsia="Arial" w:hAnsiTheme="minorHAnsi" w:cstheme="minorHAnsi"/>
          <w:b/>
          <w:bCs/>
          <w:sz w:val="32"/>
          <w:szCs w:val="32"/>
        </w:rPr>
        <w:t xml:space="preserve">s clases virtuales </w:t>
      </w:r>
      <w:r w:rsidRPr="00CA68EB">
        <w:rPr>
          <w:rFonts w:asciiTheme="minorHAnsi" w:eastAsia="Arial" w:hAnsiTheme="minorHAnsi" w:cstheme="minorHAnsi"/>
          <w:b/>
          <w:bCs/>
          <w:sz w:val="32"/>
          <w:szCs w:val="32"/>
        </w:rPr>
        <w:t xml:space="preserve">en el rendimiento académico: Un análisis de </w:t>
      </w:r>
      <w:r w:rsidR="00635AAF" w:rsidRPr="00CA68EB">
        <w:rPr>
          <w:rFonts w:asciiTheme="minorHAnsi" w:eastAsia="Arial" w:hAnsiTheme="minorHAnsi" w:cstheme="minorHAnsi"/>
          <w:b/>
          <w:bCs/>
          <w:sz w:val="32"/>
          <w:szCs w:val="32"/>
        </w:rPr>
        <w:t>las percepciones</w:t>
      </w:r>
      <w:r w:rsidRPr="00CA68EB">
        <w:rPr>
          <w:rFonts w:asciiTheme="minorHAnsi" w:eastAsia="Arial" w:hAnsiTheme="minorHAnsi" w:cstheme="minorHAnsi"/>
          <w:b/>
          <w:bCs/>
          <w:sz w:val="32"/>
          <w:szCs w:val="32"/>
        </w:rPr>
        <w:t xml:space="preserve"> de estudiantes universitarios </w:t>
      </w:r>
      <w:r w:rsidR="007B5CE6" w:rsidRPr="00CA68EB">
        <w:rPr>
          <w:rFonts w:asciiTheme="minorHAnsi" w:eastAsia="Arial" w:hAnsiTheme="minorHAnsi" w:cstheme="minorHAnsi"/>
          <w:b/>
          <w:bCs/>
          <w:sz w:val="32"/>
          <w:szCs w:val="32"/>
        </w:rPr>
        <w:t>de Tamaulipas, México</w:t>
      </w:r>
    </w:p>
    <w:p w14:paraId="5B6F25CB" w14:textId="00895A19" w:rsidR="007B5CE6" w:rsidRPr="00CA68EB" w:rsidRDefault="00D7108A" w:rsidP="00CA68EB">
      <w:pPr>
        <w:spacing w:line="276" w:lineRule="auto"/>
        <w:jc w:val="right"/>
        <w:rPr>
          <w:rFonts w:asciiTheme="minorHAnsi" w:eastAsia="Arial" w:hAnsiTheme="minorHAnsi" w:cstheme="minorHAnsi"/>
          <w:b/>
          <w:bCs/>
          <w:sz w:val="28"/>
          <w:szCs w:val="28"/>
          <w:lang w:val="en"/>
        </w:rPr>
      </w:pPr>
      <w:r w:rsidRPr="00E905CE">
        <w:rPr>
          <w:lang w:val="en-US"/>
        </w:rPr>
        <w:br/>
      </w:r>
      <w:r w:rsidR="007B5CE6" w:rsidRPr="00CA68EB">
        <w:rPr>
          <w:rFonts w:asciiTheme="minorHAnsi" w:eastAsia="Arial" w:hAnsiTheme="minorHAnsi" w:cstheme="minorHAnsi"/>
          <w:b/>
          <w:bCs/>
          <w:sz w:val="28"/>
          <w:szCs w:val="28"/>
          <w:lang w:val="en"/>
        </w:rPr>
        <w:t>Impact of COVID</w:t>
      </w:r>
      <w:r w:rsidR="00296478" w:rsidRPr="00CA68EB">
        <w:rPr>
          <w:rFonts w:asciiTheme="minorHAnsi" w:eastAsia="Arial" w:hAnsiTheme="minorHAnsi" w:cstheme="minorHAnsi"/>
          <w:b/>
          <w:bCs/>
          <w:sz w:val="28"/>
          <w:szCs w:val="28"/>
          <w:lang w:val="en"/>
        </w:rPr>
        <w:noBreakHyphen/>
      </w:r>
      <w:r w:rsidR="007B5CE6" w:rsidRPr="00CA68EB">
        <w:rPr>
          <w:rFonts w:asciiTheme="minorHAnsi" w:eastAsia="Arial" w:hAnsiTheme="minorHAnsi" w:cstheme="minorHAnsi"/>
          <w:b/>
          <w:bCs/>
          <w:sz w:val="28"/>
          <w:szCs w:val="28"/>
          <w:lang w:val="en"/>
        </w:rPr>
        <w:t xml:space="preserve">19 and </w:t>
      </w:r>
      <w:r w:rsidR="00217624" w:rsidRPr="00CA68EB">
        <w:rPr>
          <w:rFonts w:asciiTheme="minorHAnsi" w:eastAsia="Arial" w:hAnsiTheme="minorHAnsi" w:cstheme="minorHAnsi"/>
          <w:b/>
          <w:bCs/>
          <w:sz w:val="28"/>
          <w:szCs w:val="28"/>
          <w:lang w:val="en-US"/>
        </w:rPr>
        <w:t>virtual classes</w:t>
      </w:r>
      <w:r w:rsidR="00217624" w:rsidRPr="00CA68EB">
        <w:rPr>
          <w:rFonts w:asciiTheme="minorHAnsi" w:eastAsia="Arial" w:hAnsiTheme="minorHAnsi" w:cstheme="minorHAnsi"/>
          <w:b/>
          <w:bCs/>
          <w:sz w:val="28"/>
          <w:szCs w:val="28"/>
          <w:lang w:val="en"/>
        </w:rPr>
        <w:t xml:space="preserve"> </w:t>
      </w:r>
      <w:r w:rsidR="007B5CE6" w:rsidRPr="00CA68EB">
        <w:rPr>
          <w:rFonts w:asciiTheme="minorHAnsi" w:eastAsia="Arial" w:hAnsiTheme="minorHAnsi" w:cstheme="minorHAnsi"/>
          <w:b/>
          <w:bCs/>
          <w:sz w:val="28"/>
          <w:szCs w:val="28"/>
          <w:lang w:val="en"/>
        </w:rPr>
        <w:t>on academic performance: An analysis of university students' perceptions in Tamaulipas, Mexico</w:t>
      </w:r>
    </w:p>
    <w:p w14:paraId="58012E43" w14:textId="382B5517" w:rsidR="00CA68EB" w:rsidRPr="00CA68EB" w:rsidRDefault="00CA68EB" w:rsidP="00CA68EB">
      <w:pPr>
        <w:spacing w:line="276" w:lineRule="auto"/>
        <w:jc w:val="right"/>
        <w:rPr>
          <w:rFonts w:asciiTheme="minorHAnsi" w:eastAsia="Arial" w:hAnsiTheme="minorHAnsi" w:cstheme="minorHAnsi"/>
          <w:b/>
          <w:bCs/>
          <w:sz w:val="28"/>
          <w:szCs w:val="28"/>
          <w:lang w:val="es-MX"/>
        </w:rPr>
      </w:pPr>
      <w:r w:rsidRPr="00E905CE">
        <w:rPr>
          <w:rFonts w:asciiTheme="minorHAnsi" w:eastAsia="Arial" w:hAnsiTheme="minorHAnsi" w:cstheme="minorHAnsi"/>
          <w:b/>
          <w:bCs/>
          <w:sz w:val="28"/>
          <w:szCs w:val="28"/>
          <w:lang w:val="es-MX"/>
        </w:rPr>
        <w:br/>
      </w:r>
      <w:r w:rsidRPr="00CA68EB">
        <w:rPr>
          <w:rFonts w:asciiTheme="minorHAnsi" w:eastAsia="Arial" w:hAnsiTheme="minorHAnsi" w:cstheme="minorHAnsi"/>
          <w:b/>
          <w:bCs/>
          <w:sz w:val="28"/>
          <w:szCs w:val="28"/>
          <w:lang w:val="es-MX"/>
        </w:rPr>
        <w:t xml:space="preserve">Impacto da COVID-19 e das aulas </w:t>
      </w:r>
      <w:proofErr w:type="spellStart"/>
      <w:r w:rsidRPr="00CA68EB">
        <w:rPr>
          <w:rFonts w:asciiTheme="minorHAnsi" w:eastAsia="Arial" w:hAnsiTheme="minorHAnsi" w:cstheme="minorHAnsi"/>
          <w:b/>
          <w:bCs/>
          <w:sz w:val="28"/>
          <w:szCs w:val="28"/>
          <w:lang w:val="es-MX"/>
        </w:rPr>
        <w:t>virtuais</w:t>
      </w:r>
      <w:proofErr w:type="spellEnd"/>
      <w:r w:rsidRPr="00CA68EB">
        <w:rPr>
          <w:rFonts w:asciiTheme="minorHAnsi" w:eastAsia="Arial" w:hAnsiTheme="minorHAnsi" w:cstheme="minorHAnsi"/>
          <w:b/>
          <w:bCs/>
          <w:sz w:val="28"/>
          <w:szCs w:val="28"/>
          <w:lang w:val="es-MX"/>
        </w:rPr>
        <w:t xml:space="preserve"> no </w:t>
      </w:r>
      <w:proofErr w:type="spellStart"/>
      <w:r w:rsidRPr="00CA68EB">
        <w:rPr>
          <w:rFonts w:asciiTheme="minorHAnsi" w:eastAsia="Arial" w:hAnsiTheme="minorHAnsi" w:cstheme="minorHAnsi"/>
          <w:b/>
          <w:bCs/>
          <w:sz w:val="28"/>
          <w:szCs w:val="28"/>
          <w:lang w:val="es-MX"/>
        </w:rPr>
        <w:t>desempenho</w:t>
      </w:r>
      <w:proofErr w:type="spellEnd"/>
      <w:r w:rsidRPr="00CA68EB">
        <w:rPr>
          <w:rFonts w:asciiTheme="minorHAnsi" w:eastAsia="Arial" w:hAnsiTheme="minorHAnsi" w:cstheme="minorHAnsi"/>
          <w:b/>
          <w:bCs/>
          <w:sz w:val="28"/>
          <w:szCs w:val="28"/>
          <w:lang w:val="es-MX"/>
        </w:rPr>
        <w:t xml:space="preserve"> </w:t>
      </w:r>
      <w:proofErr w:type="spellStart"/>
      <w:r w:rsidRPr="00CA68EB">
        <w:rPr>
          <w:rFonts w:asciiTheme="minorHAnsi" w:eastAsia="Arial" w:hAnsiTheme="minorHAnsi" w:cstheme="minorHAnsi"/>
          <w:b/>
          <w:bCs/>
          <w:sz w:val="28"/>
          <w:szCs w:val="28"/>
          <w:lang w:val="es-MX"/>
        </w:rPr>
        <w:t>acadêmico</w:t>
      </w:r>
      <w:proofErr w:type="spellEnd"/>
      <w:r w:rsidRPr="00CA68EB">
        <w:rPr>
          <w:rFonts w:asciiTheme="minorHAnsi" w:eastAsia="Arial" w:hAnsiTheme="minorHAnsi" w:cstheme="minorHAnsi"/>
          <w:b/>
          <w:bCs/>
          <w:sz w:val="28"/>
          <w:szCs w:val="28"/>
          <w:lang w:val="es-MX"/>
        </w:rPr>
        <w:t xml:space="preserve">: </w:t>
      </w:r>
      <w:proofErr w:type="spellStart"/>
      <w:r w:rsidRPr="00CA68EB">
        <w:rPr>
          <w:rFonts w:asciiTheme="minorHAnsi" w:eastAsia="Arial" w:hAnsiTheme="minorHAnsi" w:cstheme="minorHAnsi"/>
          <w:b/>
          <w:bCs/>
          <w:sz w:val="28"/>
          <w:szCs w:val="28"/>
          <w:lang w:val="es-MX"/>
        </w:rPr>
        <w:t>uma</w:t>
      </w:r>
      <w:proofErr w:type="spellEnd"/>
      <w:r w:rsidRPr="00CA68EB">
        <w:rPr>
          <w:rFonts w:asciiTheme="minorHAnsi" w:eastAsia="Arial" w:hAnsiTheme="minorHAnsi" w:cstheme="minorHAnsi"/>
          <w:b/>
          <w:bCs/>
          <w:sz w:val="28"/>
          <w:szCs w:val="28"/>
          <w:lang w:val="es-MX"/>
        </w:rPr>
        <w:t xml:space="preserve"> </w:t>
      </w:r>
      <w:proofErr w:type="spellStart"/>
      <w:r w:rsidRPr="00CA68EB">
        <w:rPr>
          <w:rFonts w:asciiTheme="minorHAnsi" w:eastAsia="Arial" w:hAnsiTheme="minorHAnsi" w:cstheme="minorHAnsi"/>
          <w:b/>
          <w:bCs/>
          <w:sz w:val="28"/>
          <w:szCs w:val="28"/>
          <w:lang w:val="es-MX"/>
        </w:rPr>
        <w:t>análise</w:t>
      </w:r>
      <w:proofErr w:type="spellEnd"/>
      <w:r w:rsidRPr="00CA68EB">
        <w:rPr>
          <w:rFonts w:asciiTheme="minorHAnsi" w:eastAsia="Arial" w:hAnsiTheme="minorHAnsi" w:cstheme="minorHAnsi"/>
          <w:b/>
          <w:bCs/>
          <w:sz w:val="28"/>
          <w:szCs w:val="28"/>
          <w:lang w:val="es-MX"/>
        </w:rPr>
        <w:t xml:space="preserve"> das </w:t>
      </w:r>
      <w:proofErr w:type="spellStart"/>
      <w:r w:rsidRPr="00CA68EB">
        <w:rPr>
          <w:rFonts w:asciiTheme="minorHAnsi" w:eastAsia="Arial" w:hAnsiTheme="minorHAnsi" w:cstheme="minorHAnsi"/>
          <w:b/>
          <w:bCs/>
          <w:sz w:val="28"/>
          <w:szCs w:val="28"/>
          <w:lang w:val="es-MX"/>
        </w:rPr>
        <w:t>percepções</w:t>
      </w:r>
      <w:proofErr w:type="spellEnd"/>
      <w:r w:rsidRPr="00CA68EB">
        <w:rPr>
          <w:rFonts w:asciiTheme="minorHAnsi" w:eastAsia="Arial" w:hAnsiTheme="minorHAnsi" w:cstheme="minorHAnsi"/>
          <w:b/>
          <w:bCs/>
          <w:sz w:val="28"/>
          <w:szCs w:val="28"/>
          <w:lang w:val="es-MX"/>
        </w:rPr>
        <w:t xml:space="preserve"> de </w:t>
      </w:r>
      <w:proofErr w:type="spellStart"/>
      <w:r w:rsidRPr="00CA68EB">
        <w:rPr>
          <w:rFonts w:asciiTheme="minorHAnsi" w:eastAsia="Arial" w:hAnsiTheme="minorHAnsi" w:cstheme="minorHAnsi"/>
          <w:b/>
          <w:bCs/>
          <w:sz w:val="28"/>
          <w:szCs w:val="28"/>
          <w:lang w:val="es-MX"/>
        </w:rPr>
        <w:t>estudantes</w:t>
      </w:r>
      <w:proofErr w:type="spellEnd"/>
      <w:r w:rsidRPr="00CA68EB">
        <w:rPr>
          <w:rFonts w:asciiTheme="minorHAnsi" w:eastAsia="Arial" w:hAnsiTheme="minorHAnsi" w:cstheme="minorHAnsi"/>
          <w:b/>
          <w:bCs/>
          <w:sz w:val="28"/>
          <w:szCs w:val="28"/>
          <w:lang w:val="es-MX"/>
        </w:rPr>
        <w:t xml:space="preserve"> </w:t>
      </w:r>
      <w:proofErr w:type="spellStart"/>
      <w:r w:rsidRPr="00CA68EB">
        <w:rPr>
          <w:rFonts w:asciiTheme="minorHAnsi" w:eastAsia="Arial" w:hAnsiTheme="minorHAnsi" w:cstheme="minorHAnsi"/>
          <w:b/>
          <w:bCs/>
          <w:sz w:val="28"/>
          <w:szCs w:val="28"/>
          <w:lang w:val="es-MX"/>
        </w:rPr>
        <w:t>universitários</w:t>
      </w:r>
      <w:proofErr w:type="spellEnd"/>
      <w:r w:rsidRPr="00CA68EB">
        <w:rPr>
          <w:rFonts w:asciiTheme="minorHAnsi" w:eastAsia="Arial" w:hAnsiTheme="minorHAnsi" w:cstheme="minorHAnsi"/>
          <w:b/>
          <w:bCs/>
          <w:sz w:val="28"/>
          <w:szCs w:val="28"/>
          <w:lang w:val="es-MX"/>
        </w:rPr>
        <w:t xml:space="preserve"> em Tamaulipas, México</w:t>
      </w:r>
    </w:p>
    <w:p w14:paraId="5E426682" w14:textId="77777777" w:rsidR="00CA68EB" w:rsidRDefault="00CA68EB" w:rsidP="00CA68EB">
      <w:pPr>
        <w:spacing w:line="240" w:lineRule="auto"/>
        <w:jc w:val="right"/>
        <w:rPr>
          <w:i/>
        </w:rPr>
      </w:pPr>
    </w:p>
    <w:p w14:paraId="6C392D48" w14:textId="26DE4CC7" w:rsidR="00FC6D52" w:rsidRPr="00CA68EB" w:rsidRDefault="00446C52" w:rsidP="00CA68EB">
      <w:pPr>
        <w:spacing w:line="276" w:lineRule="auto"/>
        <w:jc w:val="right"/>
        <w:rPr>
          <w:rFonts w:asciiTheme="minorHAnsi" w:hAnsiTheme="minorHAnsi" w:cstheme="minorHAnsi"/>
          <w:b/>
          <w:bCs/>
          <w:iCs/>
        </w:rPr>
      </w:pPr>
      <w:r w:rsidRPr="00CA68EB">
        <w:rPr>
          <w:rFonts w:asciiTheme="minorHAnsi" w:hAnsiTheme="minorHAnsi" w:cstheme="minorHAnsi"/>
          <w:b/>
          <w:bCs/>
          <w:iCs/>
        </w:rPr>
        <w:t>José Rafael</w:t>
      </w:r>
      <w:r w:rsidR="009D21AC" w:rsidRPr="00CA68EB">
        <w:rPr>
          <w:rFonts w:asciiTheme="minorHAnsi" w:hAnsiTheme="minorHAnsi" w:cstheme="minorHAnsi"/>
          <w:b/>
          <w:bCs/>
          <w:iCs/>
        </w:rPr>
        <w:t xml:space="preserve"> Baca Pumarejo</w:t>
      </w:r>
    </w:p>
    <w:p w14:paraId="172129F6" w14:textId="1A8435A6" w:rsidR="00CA68EB" w:rsidRDefault="00CA68EB" w:rsidP="00CA68EB">
      <w:pPr>
        <w:spacing w:line="276" w:lineRule="auto"/>
        <w:jc w:val="right"/>
        <w:rPr>
          <w:color w:val="000000"/>
        </w:rPr>
      </w:pPr>
      <w:r w:rsidRPr="00CA68EB">
        <w:rPr>
          <w:color w:val="000000"/>
        </w:rPr>
        <w:t>Universidad Autónoma de Tamaulipas, Facultad de Comercio y Administración Victoria, México</w:t>
      </w:r>
    </w:p>
    <w:p w14:paraId="540D04A0" w14:textId="51246AD6" w:rsidR="00CA68EB" w:rsidRPr="00CA68EB" w:rsidRDefault="00CA68EB" w:rsidP="00CA68EB">
      <w:pPr>
        <w:spacing w:line="276" w:lineRule="auto"/>
        <w:jc w:val="right"/>
        <w:rPr>
          <w:rStyle w:val="Hipervnculo"/>
          <w:rFonts w:asciiTheme="minorHAnsi" w:hAnsiTheme="minorHAnsi" w:cstheme="minorHAnsi"/>
          <w:noProof w:val="0"/>
          <w:color w:val="FF0000"/>
        </w:rPr>
      </w:pPr>
      <w:r w:rsidRPr="00CA68EB">
        <w:rPr>
          <w:rFonts w:asciiTheme="minorHAnsi" w:hAnsiTheme="minorHAnsi" w:cstheme="minorHAnsi"/>
          <w:color w:val="FF0000"/>
        </w:rPr>
        <w:t>rbaca@docentes.uat.edu.mx</w:t>
      </w:r>
    </w:p>
    <w:p w14:paraId="324C06F9" w14:textId="37193958" w:rsidR="00CA68EB" w:rsidRPr="00CA68EB" w:rsidRDefault="00CA68EB" w:rsidP="00CA68EB">
      <w:pPr>
        <w:spacing w:line="276" w:lineRule="auto"/>
        <w:jc w:val="right"/>
        <w:rPr>
          <w:i/>
          <w:sz w:val="28"/>
          <w:szCs w:val="28"/>
        </w:rPr>
      </w:pPr>
      <w:r w:rsidRPr="004C6FA7">
        <w:t>https://orcid.org/</w:t>
      </w:r>
      <w:r w:rsidRPr="00CA68EB">
        <w:rPr>
          <w:color w:val="000000"/>
        </w:rPr>
        <w:t>0000-0002-7014-5446</w:t>
      </w:r>
    </w:p>
    <w:p w14:paraId="71143B38" w14:textId="77777777" w:rsidR="00CA68EB" w:rsidRDefault="00CA68EB" w:rsidP="00CA68EB">
      <w:pPr>
        <w:spacing w:line="276" w:lineRule="auto"/>
        <w:jc w:val="right"/>
        <w:rPr>
          <w:i/>
        </w:rPr>
      </w:pPr>
    </w:p>
    <w:p w14:paraId="67B65C3D" w14:textId="292A8C1C" w:rsidR="0074071B" w:rsidRPr="00CA68EB" w:rsidRDefault="0074071B" w:rsidP="00CA68EB">
      <w:pPr>
        <w:spacing w:line="276" w:lineRule="auto"/>
        <w:jc w:val="right"/>
        <w:rPr>
          <w:rFonts w:asciiTheme="minorHAnsi" w:hAnsiTheme="minorHAnsi" w:cstheme="minorHAnsi"/>
          <w:b/>
          <w:bCs/>
          <w:iCs/>
        </w:rPr>
      </w:pPr>
      <w:r w:rsidRPr="00CA68EB">
        <w:rPr>
          <w:rFonts w:asciiTheme="minorHAnsi" w:hAnsiTheme="minorHAnsi" w:cstheme="minorHAnsi"/>
          <w:b/>
          <w:bCs/>
          <w:iCs/>
        </w:rPr>
        <w:t>Julio C</w:t>
      </w:r>
      <w:r w:rsidR="00A87BC9" w:rsidRPr="00CA68EB">
        <w:rPr>
          <w:rFonts w:asciiTheme="minorHAnsi" w:hAnsiTheme="minorHAnsi" w:cstheme="minorHAnsi"/>
          <w:b/>
          <w:bCs/>
          <w:iCs/>
        </w:rPr>
        <w:t>é</w:t>
      </w:r>
      <w:r w:rsidRPr="00CA68EB">
        <w:rPr>
          <w:rFonts w:asciiTheme="minorHAnsi" w:hAnsiTheme="minorHAnsi" w:cstheme="minorHAnsi"/>
          <w:b/>
          <w:bCs/>
          <w:iCs/>
        </w:rPr>
        <w:t xml:space="preserve">sar Castañón </w:t>
      </w:r>
      <w:r w:rsidR="009B2437" w:rsidRPr="00CA68EB">
        <w:rPr>
          <w:rFonts w:asciiTheme="minorHAnsi" w:hAnsiTheme="minorHAnsi" w:cstheme="minorHAnsi"/>
          <w:b/>
          <w:bCs/>
          <w:iCs/>
        </w:rPr>
        <w:t>Rodríguez</w:t>
      </w:r>
    </w:p>
    <w:p w14:paraId="3C7A0FAA" w14:textId="77777777" w:rsidR="00CA68EB" w:rsidRDefault="00CA68EB" w:rsidP="00CA68EB">
      <w:pPr>
        <w:spacing w:line="276" w:lineRule="auto"/>
        <w:jc w:val="right"/>
        <w:rPr>
          <w:color w:val="000000"/>
        </w:rPr>
      </w:pPr>
      <w:r w:rsidRPr="00CA68EB">
        <w:rPr>
          <w:color w:val="000000"/>
        </w:rPr>
        <w:t>Universidad Autónoma de Tamaulipas, Facultad de Comercio y Administración Victoria, México</w:t>
      </w:r>
    </w:p>
    <w:p w14:paraId="5B6A8539" w14:textId="5A84DC88" w:rsidR="00CA68EB" w:rsidRPr="00CA68EB" w:rsidRDefault="00CA68EB" w:rsidP="00CA68EB">
      <w:pPr>
        <w:spacing w:line="276" w:lineRule="auto"/>
        <w:jc w:val="right"/>
        <w:rPr>
          <w:rFonts w:asciiTheme="minorHAnsi" w:hAnsiTheme="minorHAnsi" w:cstheme="minorHAnsi"/>
          <w:color w:val="FF0000"/>
        </w:rPr>
      </w:pPr>
      <w:r w:rsidRPr="00CA68EB">
        <w:rPr>
          <w:rFonts w:asciiTheme="minorHAnsi" w:hAnsiTheme="minorHAnsi" w:cstheme="minorHAnsi"/>
          <w:color w:val="FF0000"/>
        </w:rPr>
        <w:t>jcastanon@docentes.uat.edu.mx</w:t>
      </w:r>
    </w:p>
    <w:p w14:paraId="57FB4D38" w14:textId="6570F2DA" w:rsidR="00CA68EB" w:rsidRPr="00CA68EB" w:rsidRDefault="00CA68EB" w:rsidP="00CA68EB">
      <w:pPr>
        <w:spacing w:line="276" w:lineRule="auto"/>
        <w:jc w:val="right"/>
        <w:rPr>
          <w:i/>
          <w:sz w:val="28"/>
          <w:szCs w:val="28"/>
        </w:rPr>
      </w:pPr>
      <w:r w:rsidRPr="004C6FA7">
        <w:t>https://orcid.org/</w:t>
      </w:r>
      <w:r w:rsidRPr="00CA68EB">
        <w:rPr>
          <w:color w:val="000000"/>
        </w:rPr>
        <w:t>0000-0003-4396-9973</w:t>
      </w:r>
    </w:p>
    <w:p w14:paraId="1F989ADF" w14:textId="77777777" w:rsidR="00CA68EB" w:rsidRDefault="00CA68EB" w:rsidP="00CA68EB">
      <w:pPr>
        <w:spacing w:line="276" w:lineRule="auto"/>
        <w:jc w:val="right"/>
        <w:rPr>
          <w:i/>
        </w:rPr>
      </w:pPr>
    </w:p>
    <w:p w14:paraId="6406DBF0" w14:textId="11A1ABA2" w:rsidR="0074071B" w:rsidRPr="00CA68EB" w:rsidRDefault="0074071B" w:rsidP="00CA68EB">
      <w:pPr>
        <w:spacing w:line="276" w:lineRule="auto"/>
        <w:jc w:val="right"/>
        <w:rPr>
          <w:rFonts w:asciiTheme="minorHAnsi" w:hAnsiTheme="minorHAnsi" w:cstheme="minorHAnsi"/>
          <w:b/>
          <w:bCs/>
          <w:iCs/>
        </w:rPr>
      </w:pPr>
      <w:r w:rsidRPr="00CA68EB">
        <w:rPr>
          <w:rFonts w:asciiTheme="minorHAnsi" w:hAnsiTheme="minorHAnsi" w:cstheme="minorHAnsi"/>
          <w:b/>
          <w:bCs/>
          <w:iCs/>
        </w:rPr>
        <w:t xml:space="preserve">Vicente Villanueva </w:t>
      </w:r>
      <w:r w:rsidR="009B2437" w:rsidRPr="00CA68EB">
        <w:rPr>
          <w:rFonts w:asciiTheme="minorHAnsi" w:hAnsiTheme="minorHAnsi" w:cstheme="minorHAnsi"/>
          <w:b/>
          <w:bCs/>
          <w:iCs/>
        </w:rPr>
        <w:t>Hernández</w:t>
      </w:r>
    </w:p>
    <w:p w14:paraId="5CF55737" w14:textId="7BAD890B" w:rsidR="00CA68EB" w:rsidRPr="00E905CE" w:rsidRDefault="00CA68EB" w:rsidP="00CA68EB">
      <w:pPr>
        <w:spacing w:line="276" w:lineRule="auto"/>
        <w:jc w:val="right"/>
        <w:rPr>
          <w:color w:val="000000"/>
        </w:rPr>
      </w:pPr>
      <w:r w:rsidRPr="00E905CE">
        <w:rPr>
          <w:color w:val="000000"/>
        </w:rPr>
        <w:t>Universidad Autónoma de Tamaulipas</w:t>
      </w:r>
      <w:r w:rsidR="00E905CE" w:rsidRPr="00E905CE">
        <w:rPr>
          <w:color w:val="000000"/>
        </w:rPr>
        <w:t>, México</w:t>
      </w:r>
    </w:p>
    <w:p w14:paraId="336B07B5" w14:textId="35AF5F22" w:rsidR="00CA68EB" w:rsidRPr="00CA68EB" w:rsidRDefault="00CA68EB" w:rsidP="00CA68EB">
      <w:pPr>
        <w:spacing w:line="276" w:lineRule="auto"/>
        <w:jc w:val="right"/>
        <w:rPr>
          <w:rFonts w:asciiTheme="minorHAnsi" w:hAnsiTheme="minorHAnsi" w:cstheme="minorHAnsi"/>
          <w:color w:val="FF0000"/>
        </w:rPr>
      </w:pPr>
      <w:r w:rsidRPr="00CA68EB">
        <w:rPr>
          <w:rFonts w:asciiTheme="minorHAnsi" w:hAnsiTheme="minorHAnsi" w:cstheme="minorHAnsi"/>
          <w:color w:val="FF0000"/>
        </w:rPr>
        <w:t>vhernand@docentes.uat.edu.mx</w:t>
      </w:r>
    </w:p>
    <w:p w14:paraId="173C0662" w14:textId="642F6A98" w:rsidR="00CA68EB" w:rsidRDefault="00CA68EB" w:rsidP="00CA68EB">
      <w:pPr>
        <w:spacing w:line="276" w:lineRule="auto"/>
        <w:jc w:val="right"/>
        <w:rPr>
          <w:i/>
        </w:rPr>
      </w:pPr>
      <w:r w:rsidRPr="004C6FA7">
        <w:t>https://orcid.org/</w:t>
      </w:r>
      <w:r w:rsidR="00E905CE">
        <w:t>0000-</w:t>
      </w:r>
      <w:r w:rsidRPr="00CA68EB">
        <w:rPr>
          <w:color w:val="000000"/>
        </w:rPr>
        <w:t>0002-9388-5746</w:t>
      </w:r>
    </w:p>
    <w:p w14:paraId="65A40D2E" w14:textId="77777777" w:rsidR="0074071B" w:rsidRDefault="0074071B" w:rsidP="00E749DD">
      <w:pPr>
        <w:spacing w:before="100" w:beforeAutospacing="1" w:after="100" w:afterAutospacing="1" w:line="240" w:lineRule="auto"/>
        <w:jc w:val="right"/>
        <w:rPr>
          <w:i/>
        </w:rPr>
      </w:pPr>
    </w:p>
    <w:p w14:paraId="57497829" w14:textId="77777777" w:rsidR="00E905CE" w:rsidRDefault="00E905CE" w:rsidP="00E749DD">
      <w:pPr>
        <w:spacing w:before="100" w:beforeAutospacing="1" w:after="100" w:afterAutospacing="1" w:line="240" w:lineRule="auto"/>
        <w:jc w:val="right"/>
        <w:rPr>
          <w:i/>
        </w:rPr>
      </w:pPr>
    </w:p>
    <w:p w14:paraId="1240EE01" w14:textId="77777777" w:rsidR="00E905CE" w:rsidRDefault="00E905CE" w:rsidP="00E749DD">
      <w:pPr>
        <w:spacing w:before="100" w:beforeAutospacing="1" w:after="100" w:afterAutospacing="1" w:line="240" w:lineRule="auto"/>
        <w:jc w:val="right"/>
        <w:rPr>
          <w:i/>
        </w:rPr>
      </w:pPr>
    </w:p>
    <w:p w14:paraId="2FF7E32C" w14:textId="77777777" w:rsidR="00E905CE" w:rsidRPr="00A315DD" w:rsidRDefault="00E905CE" w:rsidP="00E749DD">
      <w:pPr>
        <w:spacing w:before="100" w:beforeAutospacing="1" w:after="100" w:afterAutospacing="1" w:line="240" w:lineRule="auto"/>
        <w:jc w:val="right"/>
        <w:rPr>
          <w:i/>
        </w:rPr>
      </w:pPr>
    </w:p>
    <w:p w14:paraId="1CDD51C1" w14:textId="4F45829B" w:rsidR="00FC6D52" w:rsidRPr="00CA68EB" w:rsidRDefault="00E77252" w:rsidP="00CA68EB">
      <w:pPr>
        <w:ind w:firstLine="0"/>
        <w:rPr>
          <w:rFonts w:asciiTheme="minorHAnsi" w:hAnsiTheme="minorHAnsi" w:cstheme="minorHAnsi"/>
          <w:b/>
          <w:bCs/>
          <w:sz w:val="28"/>
          <w:szCs w:val="28"/>
          <w:lang w:val="es-MX"/>
        </w:rPr>
      </w:pPr>
      <w:r w:rsidRPr="00CA68EB">
        <w:rPr>
          <w:rFonts w:asciiTheme="minorHAnsi" w:hAnsiTheme="minorHAnsi" w:cstheme="minorHAnsi"/>
          <w:b/>
          <w:bCs/>
          <w:sz w:val="28"/>
          <w:szCs w:val="28"/>
          <w:lang w:val="es-MX"/>
        </w:rPr>
        <w:lastRenderedPageBreak/>
        <w:t>Resumen</w:t>
      </w:r>
    </w:p>
    <w:p w14:paraId="66901284" w14:textId="334F2573" w:rsidR="00617235" w:rsidRDefault="00914A3E" w:rsidP="00CA68EB">
      <w:pPr>
        <w:ind w:firstLine="0"/>
      </w:pPr>
      <w:r w:rsidRPr="00A315DD">
        <w:t xml:space="preserve">La pandemia </w:t>
      </w:r>
      <w:r w:rsidR="00902B27">
        <w:t xml:space="preserve">de </w:t>
      </w:r>
      <w:r w:rsidRPr="00A315DD">
        <w:t>COVID</w:t>
      </w:r>
      <w:r w:rsidR="00A079F0">
        <w:noBreakHyphen/>
      </w:r>
      <w:r w:rsidR="00D4670D">
        <w:t>1</w:t>
      </w:r>
      <w:r w:rsidRPr="00A315DD">
        <w:t>9 transformó radicalmente la educación superior, forzando una transición abrupta hacia la</w:t>
      </w:r>
      <w:r w:rsidR="00217624">
        <w:t>s clases virtuales</w:t>
      </w:r>
      <w:r w:rsidRPr="00A315DD">
        <w:t>. Este estudio analizó cómo la pandemia y las clases virtuales afectaron el rendimiento académico de estudiantes universitarios en Ciudad Victoria, Tamaulipas. Mediante un enfoque cuantitativo, se aplicó un cuestionario a</w:t>
      </w:r>
      <w:r w:rsidR="00876138">
        <w:t xml:space="preserve"> una muestra probabilística de</w:t>
      </w:r>
      <w:r w:rsidRPr="00A315DD">
        <w:t xml:space="preserve"> </w:t>
      </w:r>
      <w:r w:rsidR="004B0175">
        <w:t xml:space="preserve">N = </w:t>
      </w:r>
      <w:r w:rsidRPr="00A315DD">
        <w:t xml:space="preserve">80 estudiantes de tres instituciones de educación superior, evaluando tres dimensiones: impacto de la pandemia, adaptación a </w:t>
      </w:r>
      <w:r w:rsidR="00902B27">
        <w:t xml:space="preserve">las </w:t>
      </w:r>
      <w:r w:rsidRPr="00A315DD">
        <w:t xml:space="preserve">clases virtuales y rendimiento académico. </w:t>
      </w:r>
    </w:p>
    <w:p w14:paraId="4253D5D2" w14:textId="5581077B" w:rsidR="00914A3E" w:rsidRPr="00A315DD" w:rsidRDefault="00914A3E" w:rsidP="00CA68EB">
      <w:pPr>
        <w:ind w:firstLine="0"/>
      </w:pPr>
      <w:r w:rsidRPr="00A315DD">
        <w:t xml:space="preserve">El análisis de regresión múltiple reveló que las clases virtuales tuvieron un </w:t>
      </w:r>
      <w:r w:rsidR="00DA49F7">
        <w:t xml:space="preserve">efecto </w:t>
      </w:r>
      <w:r w:rsidR="00D47183">
        <w:t xml:space="preserve">mayor </w:t>
      </w:r>
      <w:r w:rsidR="00D47183" w:rsidRPr="00A315DD">
        <w:t>(</w:t>
      </w:r>
      <w:r w:rsidR="005D7C4C">
        <w:t xml:space="preserve">B </w:t>
      </w:r>
      <w:r w:rsidRPr="00A315DD">
        <w:t xml:space="preserve">= .35, </w:t>
      </w:r>
      <w:r w:rsidRPr="00617235">
        <w:rPr>
          <w:i/>
          <w:iCs/>
        </w:rPr>
        <w:t>p</w:t>
      </w:r>
      <w:r w:rsidRPr="00A315DD">
        <w:t xml:space="preserve"> &lt; .001) que los efectos generales de la pandemia (</w:t>
      </w:r>
      <w:r w:rsidR="005D7C4C">
        <w:t xml:space="preserve">B </w:t>
      </w:r>
      <w:r w:rsidRPr="00A315DD">
        <w:t xml:space="preserve">= .17, </w:t>
      </w:r>
      <w:r w:rsidRPr="00432FE5">
        <w:rPr>
          <w:i/>
          <w:iCs/>
        </w:rPr>
        <w:t>p</w:t>
      </w:r>
      <w:r w:rsidRPr="00A315DD">
        <w:t xml:space="preserve"> &lt; .1</w:t>
      </w:r>
      <w:r w:rsidR="00617235">
        <w:t>0</w:t>
      </w:r>
      <w:r w:rsidRPr="00A315DD">
        <w:t xml:space="preserve">) en el rendimiento académico. </w:t>
      </w:r>
      <w:r w:rsidR="005C555D" w:rsidRPr="00376CF6">
        <w:t xml:space="preserve">Ochenta y </w:t>
      </w:r>
      <w:proofErr w:type="gramStart"/>
      <w:r w:rsidR="005C555D" w:rsidRPr="00376CF6">
        <w:t xml:space="preserve">dos </w:t>
      </w:r>
      <w:proofErr w:type="spellStart"/>
      <w:r w:rsidR="005C555D" w:rsidRPr="00376CF6">
        <w:t>porciento</w:t>
      </w:r>
      <w:proofErr w:type="spellEnd"/>
      <w:proofErr w:type="gramEnd"/>
      <w:r w:rsidRPr="00376CF6">
        <w:t xml:space="preserve"> de los estudiantes </w:t>
      </w:r>
      <w:r w:rsidR="00A26721" w:rsidRPr="00376CF6">
        <w:t>expresó</w:t>
      </w:r>
      <w:r w:rsidRPr="00A315DD">
        <w:t xml:space="preserve"> una adaptación exitosa a las </w:t>
      </w:r>
      <w:r w:rsidR="00884652">
        <w:t>clases</w:t>
      </w:r>
      <w:r w:rsidRPr="00A315DD">
        <w:t xml:space="preserve"> virtuales, y 88% desarrolló competencias digitales adecuadas. Los resultados demuestran que, aunque desafiante, la transición a la educación </w:t>
      </w:r>
      <w:r w:rsidR="00884652">
        <w:t>en línea mediante clases virtuales</w:t>
      </w:r>
      <w:r w:rsidRPr="00A315DD">
        <w:t xml:space="preserve"> </w:t>
      </w:r>
      <w:r w:rsidR="004B0175">
        <w:t>generó</w:t>
      </w:r>
      <w:r w:rsidRPr="00A315DD">
        <w:t xml:space="preserve"> una transformación positiva en las capacidades tecnológicas y educativas de los estudiantes</w:t>
      </w:r>
      <w:r w:rsidR="00884652">
        <w:t>, evidenciadas en su rendimiento académico</w:t>
      </w:r>
      <w:r w:rsidRPr="00A315DD">
        <w:t xml:space="preserve">, </w:t>
      </w:r>
      <w:r w:rsidR="00DA49F7">
        <w:t>y se lograron</w:t>
      </w:r>
      <w:r w:rsidRPr="00A315DD">
        <w:t xml:space="preserve"> bases sólidas para futuros modelos híbridos de enseñanza-aprendizaje en educación superior.</w:t>
      </w:r>
    </w:p>
    <w:p w14:paraId="5ABFB640" w14:textId="1C89B10E" w:rsidR="00113381" w:rsidRDefault="00113381" w:rsidP="00CA68EB">
      <w:pPr>
        <w:ind w:firstLine="0"/>
      </w:pPr>
      <w:r w:rsidRPr="00CA68EB">
        <w:rPr>
          <w:rFonts w:asciiTheme="minorHAnsi" w:hAnsiTheme="minorHAnsi" w:cstheme="minorHAnsi"/>
          <w:b/>
          <w:bCs/>
          <w:sz w:val="28"/>
          <w:szCs w:val="28"/>
          <w:lang w:val="es-MX"/>
        </w:rPr>
        <w:t>Palabras clave:</w:t>
      </w:r>
      <w:r w:rsidRPr="00A315DD">
        <w:t xml:space="preserve"> </w:t>
      </w:r>
      <w:r w:rsidR="00E749DD" w:rsidRPr="00CA68EB">
        <w:t>COVID</w:t>
      </w:r>
      <w:r w:rsidR="003352B1" w:rsidRPr="00CA68EB">
        <w:noBreakHyphen/>
      </w:r>
      <w:r w:rsidRPr="00CA68EB">
        <w:t>19</w:t>
      </w:r>
      <w:r w:rsidR="002E093D" w:rsidRPr="00CA68EB">
        <w:t>,</w:t>
      </w:r>
      <w:r w:rsidRPr="00CA68EB">
        <w:t xml:space="preserve"> </w:t>
      </w:r>
      <w:r w:rsidR="004E093F" w:rsidRPr="00CA68EB">
        <w:t>clases virtuales</w:t>
      </w:r>
      <w:r w:rsidR="002E093D" w:rsidRPr="00CA68EB">
        <w:t>,</w:t>
      </w:r>
      <w:r w:rsidR="004E093F" w:rsidRPr="00CA68EB">
        <w:t xml:space="preserve"> rendimiento académico</w:t>
      </w:r>
      <w:r w:rsidR="002E093D" w:rsidRPr="00CA68EB">
        <w:t>,</w:t>
      </w:r>
      <w:r w:rsidR="004E093F" w:rsidRPr="00CA68EB">
        <w:t xml:space="preserve"> educación </w:t>
      </w:r>
      <w:r w:rsidRPr="00CA68EB">
        <w:t>superior.</w:t>
      </w:r>
    </w:p>
    <w:p w14:paraId="63229D7F" w14:textId="77777777" w:rsidR="00CA68EB" w:rsidRPr="00A315DD" w:rsidRDefault="00CA68EB" w:rsidP="00CA68EB">
      <w:pPr>
        <w:ind w:firstLine="0"/>
      </w:pPr>
    </w:p>
    <w:p w14:paraId="4D04A44F" w14:textId="04009359" w:rsidR="000356F7" w:rsidRPr="006B04D5" w:rsidRDefault="000356F7" w:rsidP="00CA68EB">
      <w:pPr>
        <w:ind w:firstLine="0"/>
        <w:rPr>
          <w:rFonts w:asciiTheme="minorHAnsi" w:hAnsiTheme="minorHAnsi" w:cstheme="minorHAnsi"/>
          <w:b/>
          <w:bCs/>
          <w:sz w:val="28"/>
          <w:szCs w:val="28"/>
          <w:lang w:val="en-US"/>
        </w:rPr>
      </w:pPr>
      <w:r w:rsidRPr="006B04D5">
        <w:rPr>
          <w:rFonts w:asciiTheme="minorHAnsi" w:hAnsiTheme="minorHAnsi" w:cstheme="minorHAnsi"/>
          <w:b/>
          <w:bCs/>
          <w:sz w:val="28"/>
          <w:szCs w:val="28"/>
          <w:lang w:val="en-US"/>
        </w:rPr>
        <w:t>Abstract</w:t>
      </w:r>
    </w:p>
    <w:p w14:paraId="05694A72" w14:textId="1F4F906D" w:rsidR="002D0857" w:rsidRDefault="00914A3E" w:rsidP="00CA68EB">
      <w:pPr>
        <w:ind w:firstLine="0"/>
        <w:rPr>
          <w:lang w:val="en"/>
        </w:rPr>
      </w:pPr>
      <w:r w:rsidRPr="00A315DD">
        <w:rPr>
          <w:lang w:val="en"/>
        </w:rPr>
        <w:t>The COVID</w:t>
      </w:r>
      <w:r w:rsidR="002B2D35">
        <w:rPr>
          <w:lang w:val="en"/>
        </w:rPr>
        <w:noBreakHyphen/>
      </w:r>
      <w:r w:rsidRPr="00A315DD">
        <w:rPr>
          <w:lang w:val="en"/>
        </w:rPr>
        <w:t xml:space="preserve">19 pandemic radically transformed higher education, forcing an abrupt transition to </w:t>
      </w:r>
      <w:r w:rsidR="00884652">
        <w:rPr>
          <w:lang w:val="en"/>
        </w:rPr>
        <w:t>virtual education</w:t>
      </w:r>
      <w:r w:rsidRPr="00A315DD">
        <w:rPr>
          <w:lang w:val="en"/>
        </w:rPr>
        <w:t xml:space="preserve">. This study analyzed how the pandemic and virtual classes affected the academic performance of university students in Ciudad Victoria, Tamaulipas. Using a quantitative approach, </w:t>
      </w:r>
      <w:r w:rsidR="00876138">
        <w:rPr>
          <w:lang w:val="en"/>
        </w:rPr>
        <w:t>a</w:t>
      </w:r>
      <w:r w:rsidR="00876138" w:rsidRPr="00876138">
        <w:rPr>
          <w:lang w:val="en"/>
        </w:rPr>
        <w:t xml:space="preserve"> questionnaire was applied to a probability sample of N = 80 students</w:t>
      </w:r>
      <w:r w:rsidRPr="00A315DD">
        <w:rPr>
          <w:lang w:val="en"/>
        </w:rPr>
        <w:t>, evaluating three dimensions: pandemic impact, adaptation to virtual classes, and academic performance.</w:t>
      </w:r>
    </w:p>
    <w:p w14:paraId="723B1D39" w14:textId="0E44DB94" w:rsidR="00A54410" w:rsidRDefault="00914A3E" w:rsidP="00CA68EB">
      <w:pPr>
        <w:ind w:firstLine="0"/>
        <w:rPr>
          <w:lang w:val="en"/>
        </w:rPr>
      </w:pPr>
      <w:r w:rsidRPr="00A315DD">
        <w:rPr>
          <w:lang w:val="en"/>
        </w:rPr>
        <w:t xml:space="preserve">Multiple regression analysis revealed that </w:t>
      </w:r>
      <w:r w:rsidR="00DF12C2">
        <w:rPr>
          <w:lang w:val="en"/>
        </w:rPr>
        <w:t>v</w:t>
      </w:r>
      <w:r w:rsidR="00DF12C2" w:rsidRPr="00DF12C2">
        <w:rPr>
          <w:lang w:val="en"/>
        </w:rPr>
        <w:t>irtual classes had a greater effect (</w:t>
      </w:r>
      <w:r w:rsidR="005D7C4C">
        <w:rPr>
          <w:lang w:val="en"/>
        </w:rPr>
        <w:t xml:space="preserve">B </w:t>
      </w:r>
      <w:r w:rsidR="00DF12C2" w:rsidRPr="00DF12C2">
        <w:rPr>
          <w:lang w:val="en"/>
        </w:rPr>
        <w:t>= .35,</w:t>
      </w:r>
      <w:r w:rsidR="00DF12C2" w:rsidRPr="00166953">
        <w:rPr>
          <w:i/>
          <w:iCs/>
          <w:lang w:val="en"/>
        </w:rPr>
        <w:t xml:space="preserve"> p </w:t>
      </w:r>
      <w:r w:rsidR="00DF12C2" w:rsidRPr="00DF12C2">
        <w:rPr>
          <w:lang w:val="en"/>
        </w:rPr>
        <w:t>&lt; .001) than the overall effects of the pandemic (</w:t>
      </w:r>
      <w:r w:rsidR="005D7C4C">
        <w:rPr>
          <w:lang w:val="en"/>
        </w:rPr>
        <w:t xml:space="preserve">B </w:t>
      </w:r>
      <w:r w:rsidR="00DF12C2" w:rsidRPr="00DF12C2">
        <w:rPr>
          <w:lang w:val="en"/>
        </w:rPr>
        <w:t xml:space="preserve">= .17, </w:t>
      </w:r>
      <w:r w:rsidR="00DF12C2" w:rsidRPr="005D7C4C">
        <w:rPr>
          <w:i/>
          <w:iCs/>
          <w:lang w:val="en"/>
        </w:rPr>
        <w:t>p</w:t>
      </w:r>
      <w:r w:rsidR="00DF12C2" w:rsidRPr="00DF12C2">
        <w:rPr>
          <w:lang w:val="en"/>
        </w:rPr>
        <w:t xml:space="preserve"> &lt; .10) on academic performance.</w:t>
      </w:r>
      <w:r w:rsidR="00DF12C2">
        <w:rPr>
          <w:lang w:val="en"/>
        </w:rPr>
        <w:t xml:space="preserve"> </w:t>
      </w:r>
      <w:r w:rsidR="00723B2F" w:rsidRPr="00723B2F">
        <w:rPr>
          <w:lang w:val="en"/>
        </w:rPr>
        <w:t>Eighty-two percent of the students reported having successfully adapted to virtual classes</w:t>
      </w:r>
      <w:r w:rsidRPr="00A315DD">
        <w:rPr>
          <w:lang w:val="en"/>
        </w:rPr>
        <w:t xml:space="preserve">, and 88% developed adequate digital competencies. </w:t>
      </w:r>
      <w:r w:rsidR="00A54410" w:rsidRPr="00A54410">
        <w:rPr>
          <w:lang w:val="en"/>
        </w:rPr>
        <w:t xml:space="preserve">The results demonstrate that, although challenging, the transition to online education through virtual classes generated a positive transformation in students' technological and educational capabilities, as evidenced by their </w:t>
      </w:r>
      <w:r w:rsidR="00A54410" w:rsidRPr="00A54410">
        <w:rPr>
          <w:lang w:val="en"/>
        </w:rPr>
        <w:lastRenderedPageBreak/>
        <w:t>academic performance, and laid a solid foundation for future hybrid teaching-learning models in higher education.</w:t>
      </w:r>
    </w:p>
    <w:p w14:paraId="5E98AC38" w14:textId="39F101EC" w:rsidR="00113381" w:rsidRDefault="0099248F" w:rsidP="00CA68EB">
      <w:pPr>
        <w:ind w:firstLine="0"/>
        <w:rPr>
          <w:i/>
          <w:iCs/>
          <w:lang w:val="en-US"/>
        </w:rPr>
      </w:pPr>
      <w:r w:rsidRPr="006B04D5">
        <w:rPr>
          <w:rFonts w:asciiTheme="minorHAnsi" w:hAnsiTheme="minorHAnsi" w:cstheme="minorHAnsi"/>
          <w:b/>
          <w:bCs/>
          <w:sz w:val="28"/>
          <w:szCs w:val="28"/>
          <w:lang w:val="en-US"/>
        </w:rPr>
        <w:t>Keywords:</w:t>
      </w:r>
      <w:r w:rsidRPr="00A315DD">
        <w:rPr>
          <w:lang w:val="en-US"/>
        </w:rPr>
        <w:t xml:space="preserve"> </w:t>
      </w:r>
      <w:r w:rsidRPr="00CA68EB">
        <w:rPr>
          <w:lang w:val="en-US"/>
        </w:rPr>
        <w:t>C</w:t>
      </w:r>
      <w:r w:rsidR="00E749DD" w:rsidRPr="00CA68EB">
        <w:rPr>
          <w:lang w:val="en-US"/>
        </w:rPr>
        <w:t>OVID</w:t>
      </w:r>
      <w:r w:rsidRPr="00CA68EB">
        <w:rPr>
          <w:lang w:val="en-US"/>
        </w:rPr>
        <w:t>-19</w:t>
      </w:r>
      <w:r w:rsidR="002E093D" w:rsidRPr="00CA68EB">
        <w:rPr>
          <w:lang w:val="en-US"/>
        </w:rPr>
        <w:t>,</w:t>
      </w:r>
      <w:r w:rsidRPr="00CA68EB">
        <w:rPr>
          <w:lang w:val="en-US"/>
        </w:rPr>
        <w:t xml:space="preserve"> </w:t>
      </w:r>
      <w:bookmarkStart w:id="1" w:name="_Hlk209043405"/>
      <w:r w:rsidR="0079001C" w:rsidRPr="00CA68EB">
        <w:rPr>
          <w:lang w:val="en-US"/>
        </w:rPr>
        <w:t xml:space="preserve">virtual </w:t>
      </w:r>
      <w:r w:rsidR="001B13A8" w:rsidRPr="00CA68EB">
        <w:rPr>
          <w:lang w:val="en-US"/>
        </w:rPr>
        <w:t>classes</w:t>
      </w:r>
      <w:bookmarkEnd w:id="1"/>
      <w:r w:rsidR="002E093D" w:rsidRPr="00CA68EB">
        <w:rPr>
          <w:lang w:val="en-US"/>
        </w:rPr>
        <w:t>,</w:t>
      </w:r>
      <w:r w:rsidR="001B13A8" w:rsidRPr="00CA68EB">
        <w:rPr>
          <w:lang w:val="en-US"/>
        </w:rPr>
        <w:t xml:space="preserve"> academic performance</w:t>
      </w:r>
      <w:r w:rsidR="002E093D" w:rsidRPr="00CA68EB">
        <w:rPr>
          <w:lang w:val="en-US"/>
        </w:rPr>
        <w:t>,</w:t>
      </w:r>
      <w:r w:rsidR="001B13A8" w:rsidRPr="00CA68EB">
        <w:rPr>
          <w:lang w:val="en-US"/>
        </w:rPr>
        <w:t xml:space="preserve"> higher education</w:t>
      </w:r>
      <w:r w:rsidRPr="00CA68EB">
        <w:rPr>
          <w:lang w:val="en-US"/>
        </w:rPr>
        <w:t>.</w:t>
      </w:r>
    </w:p>
    <w:p w14:paraId="1630D7B6" w14:textId="77777777" w:rsidR="00CA68EB" w:rsidRDefault="00CA68EB" w:rsidP="00CA68EB">
      <w:pPr>
        <w:ind w:firstLine="0"/>
        <w:rPr>
          <w:i/>
          <w:iCs/>
          <w:lang w:val="en-US"/>
        </w:rPr>
      </w:pPr>
    </w:p>
    <w:p w14:paraId="4DDDAF6F" w14:textId="47B8C02D" w:rsidR="00CA68EB" w:rsidRPr="00CA68EB" w:rsidRDefault="00CA68EB" w:rsidP="00CA68EB">
      <w:pPr>
        <w:ind w:firstLine="0"/>
        <w:rPr>
          <w:rFonts w:asciiTheme="minorHAnsi" w:hAnsiTheme="minorHAnsi" w:cstheme="minorHAnsi"/>
          <w:b/>
          <w:bCs/>
          <w:sz w:val="28"/>
          <w:szCs w:val="28"/>
          <w:lang w:val="es-MX"/>
        </w:rPr>
      </w:pPr>
      <w:r w:rsidRPr="00CA68EB">
        <w:rPr>
          <w:rFonts w:asciiTheme="minorHAnsi" w:hAnsiTheme="minorHAnsi" w:cstheme="minorHAnsi"/>
          <w:b/>
          <w:bCs/>
          <w:sz w:val="28"/>
          <w:szCs w:val="28"/>
          <w:lang w:val="es-MX"/>
        </w:rPr>
        <w:t>Resumo</w:t>
      </w:r>
    </w:p>
    <w:p w14:paraId="22639DAB" w14:textId="77777777" w:rsidR="00CA68EB" w:rsidRPr="00CA68EB" w:rsidRDefault="00CA68EB" w:rsidP="00CA68EB">
      <w:pPr>
        <w:ind w:firstLine="0"/>
        <w:rPr>
          <w:lang w:val="es-MX"/>
        </w:rPr>
      </w:pPr>
      <w:r w:rsidRPr="00CA68EB">
        <w:rPr>
          <w:lang w:val="es-MX"/>
        </w:rPr>
        <w:t xml:space="preserve">A pandemia da COVID-19 </w:t>
      </w:r>
      <w:proofErr w:type="spellStart"/>
      <w:r w:rsidRPr="00CA68EB">
        <w:rPr>
          <w:lang w:val="es-MX"/>
        </w:rPr>
        <w:t>transformou</w:t>
      </w:r>
      <w:proofErr w:type="spellEnd"/>
      <w:r w:rsidRPr="00CA68EB">
        <w:rPr>
          <w:lang w:val="es-MX"/>
        </w:rPr>
        <w:t xml:space="preserve"> radicalmente o </w:t>
      </w:r>
      <w:proofErr w:type="spellStart"/>
      <w:r w:rsidRPr="00CA68EB">
        <w:rPr>
          <w:lang w:val="es-MX"/>
        </w:rPr>
        <w:t>ensino</w:t>
      </w:r>
      <w:proofErr w:type="spellEnd"/>
      <w:r w:rsidRPr="00CA68EB">
        <w:rPr>
          <w:lang w:val="es-MX"/>
        </w:rPr>
        <w:t xml:space="preserve"> superior, </w:t>
      </w:r>
      <w:proofErr w:type="spellStart"/>
      <w:r w:rsidRPr="00CA68EB">
        <w:rPr>
          <w:lang w:val="es-MX"/>
        </w:rPr>
        <w:t>forçando</w:t>
      </w:r>
      <w:proofErr w:type="spellEnd"/>
      <w:r w:rsidRPr="00CA68EB">
        <w:rPr>
          <w:lang w:val="es-MX"/>
        </w:rPr>
        <w:t xml:space="preserve"> </w:t>
      </w:r>
      <w:proofErr w:type="spellStart"/>
      <w:r w:rsidRPr="00CA68EB">
        <w:rPr>
          <w:lang w:val="es-MX"/>
        </w:rPr>
        <w:t>uma</w:t>
      </w:r>
      <w:proofErr w:type="spellEnd"/>
      <w:r w:rsidRPr="00CA68EB">
        <w:rPr>
          <w:lang w:val="es-MX"/>
        </w:rPr>
        <w:t xml:space="preserve"> </w:t>
      </w:r>
      <w:proofErr w:type="spellStart"/>
      <w:r w:rsidRPr="00CA68EB">
        <w:rPr>
          <w:lang w:val="es-MX"/>
        </w:rPr>
        <w:t>transição</w:t>
      </w:r>
      <w:proofErr w:type="spellEnd"/>
      <w:r w:rsidRPr="00CA68EB">
        <w:rPr>
          <w:lang w:val="es-MX"/>
        </w:rPr>
        <w:t xml:space="preserve"> abrupta para aulas online. Este </w:t>
      </w:r>
      <w:proofErr w:type="spellStart"/>
      <w:r w:rsidRPr="00CA68EB">
        <w:rPr>
          <w:lang w:val="es-MX"/>
        </w:rPr>
        <w:t>estudo</w:t>
      </w:r>
      <w:proofErr w:type="spellEnd"/>
      <w:r w:rsidRPr="00CA68EB">
        <w:rPr>
          <w:lang w:val="es-MX"/>
        </w:rPr>
        <w:t xml:space="preserve"> </w:t>
      </w:r>
      <w:proofErr w:type="spellStart"/>
      <w:r w:rsidRPr="00CA68EB">
        <w:rPr>
          <w:lang w:val="es-MX"/>
        </w:rPr>
        <w:t>analisou</w:t>
      </w:r>
      <w:proofErr w:type="spellEnd"/>
      <w:r w:rsidRPr="00CA68EB">
        <w:rPr>
          <w:lang w:val="es-MX"/>
        </w:rPr>
        <w:t xml:space="preserve"> como a pandemia </w:t>
      </w:r>
      <w:proofErr w:type="gramStart"/>
      <w:r w:rsidRPr="00CA68EB">
        <w:rPr>
          <w:lang w:val="es-MX"/>
        </w:rPr>
        <w:t>e</w:t>
      </w:r>
      <w:proofErr w:type="gramEnd"/>
      <w:r w:rsidRPr="00CA68EB">
        <w:rPr>
          <w:lang w:val="es-MX"/>
        </w:rPr>
        <w:t xml:space="preserve"> as aulas online </w:t>
      </w:r>
      <w:proofErr w:type="spellStart"/>
      <w:r w:rsidRPr="00CA68EB">
        <w:rPr>
          <w:lang w:val="es-MX"/>
        </w:rPr>
        <w:t>afetaram</w:t>
      </w:r>
      <w:proofErr w:type="spellEnd"/>
      <w:r w:rsidRPr="00CA68EB">
        <w:rPr>
          <w:lang w:val="es-MX"/>
        </w:rPr>
        <w:t xml:space="preserve"> o </w:t>
      </w:r>
      <w:proofErr w:type="spellStart"/>
      <w:r w:rsidRPr="00CA68EB">
        <w:rPr>
          <w:lang w:val="es-MX"/>
        </w:rPr>
        <w:t>desempenho</w:t>
      </w:r>
      <w:proofErr w:type="spellEnd"/>
      <w:r w:rsidRPr="00CA68EB">
        <w:rPr>
          <w:lang w:val="es-MX"/>
        </w:rPr>
        <w:t xml:space="preserve"> </w:t>
      </w:r>
      <w:proofErr w:type="spellStart"/>
      <w:r w:rsidRPr="00CA68EB">
        <w:rPr>
          <w:lang w:val="es-MX"/>
        </w:rPr>
        <w:t>acadêmico</w:t>
      </w:r>
      <w:proofErr w:type="spellEnd"/>
      <w:r w:rsidRPr="00CA68EB">
        <w:rPr>
          <w:lang w:val="es-MX"/>
        </w:rPr>
        <w:t xml:space="preserve"> de </w:t>
      </w:r>
      <w:proofErr w:type="spellStart"/>
      <w:r w:rsidRPr="00CA68EB">
        <w:rPr>
          <w:lang w:val="es-MX"/>
        </w:rPr>
        <w:t>estudantes</w:t>
      </w:r>
      <w:proofErr w:type="spellEnd"/>
      <w:r w:rsidRPr="00CA68EB">
        <w:rPr>
          <w:lang w:val="es-MX"/>
        </w:rPr>
        <w:t xml:space="preserve"> </w:t>
      </w:r>
      <w:proofErr w:type="spellStart"/>
      <w:r w:rsidRPr="00CA68EB">
        <w:rPr>
          <w:lang w:val="es-MX"/>
        </w:rPr>
        <w:t>universitários</w:t>
      </w:r>
      <w:proofErr w:type="spellEnd"/>
      <w:r w:rsidRPr="00CA68EB">
        <w:rPr>
          <w:lang w:val="es-MX"/>
        </w:rPr>
        <w:t xml:space="preserve"> em Ciudad Victoria, Tamaulipas. Utilizando </w:t>
      </w:r>
      <w:proofErr w:type="spellStart"/>
      <w:r w:rsidRPr="00CA68EB">
        <w:rPr>
          <w:lang w:val="es-MX"/>
        </w:rPr>
        <w:t>uma</w:t>
      </w:r>
      <w:proofErr w:type="spellEnd"/>
      <w:r w:rsidRPr="00CA68EB">
        <w:rPr>
          <w:lang w:val="es-MX"/>
        </w:rPr>
        <w:t xml:space="preserve"> </w:t>
      </w:r>
      <w:proofErr w:type="spellStart"/>
      <w:r w:rsidRPr="00CA68EB">
        <w:rPr>
          <w:lang w:val="es-MX"/>
        </w:rPr>
        <w:t>abordagem</w:t>
      </w:r>
      <w:proofErr w:type="spellEnd"/>
      <w:r w:rsidRPr="00CA68EB">
        <w:rPr>
          <w:lang w:val="es-MX"/>
        </w:rPr>
        <w:t xml:space="preserve"> </w:t>
      </w:r>
      <w:proofErr w:type="spellStart"/>
      <w:r w:rsidRPr="00CA68EB">
        <w:rPr>
          <w:lang w:val="es-MX"/>
        </w:rPr>
        <w:t>quantitativa</w:t>
      </w:r>
      <w:proofErr w:type="spellEnd"/>
      <w:r w:rsidRPr="00CA68EB">
        <w:rPr>
          <w:lang w:val="es-MX"/>
        </w:rPr>
        <w:t xml:space="preserve">, </w:t>
      </w:r>
      <w:proofErr w:type="spellStart"/>
      <w:r w:rsidRPr="00CA68EB">
        <w:rPr>
          <w:lang w:val="es-MX"/>
        </w:rPr>
        <w:t>um</w:t>
      </w:r>
      <w:proofErr w:type="spellEnd"/>
      <w:r w:rsidRPr="00CA68EB">
        <w:rPr>
          <w:lang w:val="es-MX"/>
        </w:rPr>
        <w:t xml:space="preserve"> </w:t>
      </w:r>
      <w:proofErr w:type="spellStart"/>
      <w:r w:rsidRPr="00CA68EB">
        <w:rPr>
          <w:lang w:val="es-MX"/>
        </w:rPr>
        <w:t>questionário</w:t>
      </w:r>
      <w:proofErr w:type="spellEnd"/>
      <w:r w:rsidRPr="00CA68EB">
        <w:rPr>
          <w:lang w:val="es-MX"/>
        </w:rPr>
        <w:t xml:space="preserve"> </w:t>
      </w:r>
      <w:proofErr w:type="spellStart"/>
      <w:r w:rsidRPr="00CA68EB">
        <w:rPr>
          <w:lang w:val="es-MX"/>
        </w:rPr>
        <w:t>foi</w:t>
      </w:r>
      <w:proofErr w:type="spellEnd"/>
      <w:r w:rsidRPr="00CA68EB">
        <w:rPr>
          <w:lang w:val="es-MX"/>
        </w:rPr>
        <w:t xml:space="preserve"> aplicado a </w:t>
      </w:r>
      <w:proofErr w:type="spellStart"/>
      <w:r w:rsidRPr="00CA68EB">
        <w:rPr>
          <w:lang w:val="es-MX"/>
        </w:rPr>
        <w:t>uma</w:t>
      </w:r>
      <w:proofErr w:type="spellEnd"/>
      <w:r w:rsidRPr="00CA68EB">
        <w:rPr>
          <w:lang w:val="es-MX"/>
        </w:rPr>
        <w:t xml:space="preserve"> </w:t>
      </w:r>
      <w:proofErr w:type="spellStart"/>
      <w:r w:rsidRPr="00CA68EB">
        <w:rPr>
          <w:lang w:val="es-MX"/>
        </w:rPr>
        <w:t>amostra</w:t>
      </w:r>
      <w:proofErr w:type="spellEnd"/>
      <w:r w:rsidRPr="00CA68EB">
        <w:rPr>
          <w:lang w:val="es-MX"/>
        </w:rPr>
        <w:t xml:space="preserve"> probabilística de N = 80 </w:t>
      </w:r>
      <w:proofErr w:type="spellStart"/>
      <w:r w:rsidRPr="00CA68EB">
        <w:rPr>
          <w:lang w:val="es-MX"/>
        </w:rPr>
        <w:t>estudantes</w:t>
      </w:r>
      <w:proofErr w:type="spellEnd"/>
      <w:r w:rsidRPr="00CA68EB">
        <w:rPr>
          <w:lang w:val="es-MX"/>
        </w:rPr>
        <w:t xml:space="preserve"> de </w:t>
      </w:r>
      <w:proofErr w:type="spellStart"/>
      <w:r w:rsidRPr="00CA68EB">
        <w:rPr>
          <w:lang w:val="es-MX"/>
        </w:rPr>
        <w:t>três</w:t>
      </w:r>
      <w:proofErr w:type="spellEnd"/>
      <w:r w:rsidRPr="00CA68EB">
        <w:rPr>
          <w:lang w:val="es-MX"/>
        </w:rPr>
        <w:t xml:space="preserve"> </w:t>
      </w:r>
      <w:proofErr w:type="spellStart"/>
      <w:r w:rsidRPr="00CA68EB">
        <w:rPr>
          <w:lang w:val="es-MX"/>
        </w:rPr>
        <w:t>instituições</w:t>
      </w:r>
      <w:proofErr w:type="spellEnd"/>
      <w:r w:rsidRPr="00CA68EB">
        <w:rPr>
          <w:lang w:val="es-MX"/>
        </w:rPr>
        <w:t xml:space="preserve"> de </w:t>
      </w:r>
      <w:proofErr w:type="spellStart"/>
      <w:r w:rsidRPr="00CA68EB">
        <w:rPr>
          <w:lang w:val="es-MX"/>
        </w:rPr>
        <w:t>ensino</w:t>
      </w:r>
      <w:proofErr w:type="spellEnd"/>
      <w:r w:rsidRPr="00CA68EB">
        <w:rPr>
          <w:lang w:val="es-MX"/>
        </w:rPr>
        <w:t xml:space="preserve"> superior, avaliando </w:t>
      </w:r>
      <w:proofErr w:type="spellStart"/>
      <w:r w:rsidRPr="00CA68EB">
        <w:rPr>
          <w:lang w:val="es-MX"/>
        </w:rPr>
        <w:t>três</w:t>
      </w:r>
      <w:proofErr w:type="spellEnd"/>
      <w:r w:rsidRPr="00CA68EB">
        <w:rPr>
          <w:lang w:val="es-MX"/>
        </w:rPr>
        <w:t xml:space="preserve"> </w:t>
      </w:r>
      <w:proofErr w:type="spellStart"/>
      <w:r w:rsidRPr="00CA68EB">
        <w:rPr>
          <w:lang w:val="es-MX"/>
        </w:rPr>
        <w:t>dimensões</w:t>
      </w:r>
      <w:proofErr w:type="spellEnd"/>
      <w:r w:rsidRPr="00CA68EB">
        <w:rPr>
          <w:lang w:val="es-MX"/>
        </w:rPr>
        <w:t xml:space="preserve">: impacto da pandemia, </w:t>
      </w:r>
      <w:proofErr w:type="spellStart"/>
      <w:r w:rsidRPr="00CA68EB">
        <w:rPr>
          <w:lang w:val="es-MX"/>
        </w:rPr>
        <w:t>adaptação</w:t>
      </w:r>
      <w:proofErr w:type="spellEnd"/>
      <w:r w:rsidRPr="00CA68EB">
        <w:rPr>
          <w:lang w:val="es-MX"/>
        </w:rPr>
        <w:t xml:space="preserve"> </w:t>
      </w:r>
      <w:proofErr w:type="spellStart"/>
      <w:r w:rsidRPr="00CA68EB">
        <w:rPr>
          <w:lang w:val="es-MX"/>
        </w:rPr>
        <w:t>às</w:t>
      </w:r>
      <w:proofErr w:type="spellEnd"/>
      <w:r w:rsidRPr="00CA68EB">
        <w:rPr>
          <w:lang w:val="es-MX"/>
        </w:rPr>
        <w:t xml:space="preserve"> aulas online e </w:t>
      </w:r>
      <w:proofErr w:type="spellStart"/>
      <w:r w:rsidRPr="00CA68EB">
        <w:rPr>
          <w:lang w:val="es-MX"/>
        </w:rPr>
        <w:t>desempenho</w:t>
      </w:r>
      <w:proofErr w:type="spellEnd"/>
      <w:r w:rsidRPr="00CA68EB">
        <w:rPr>
          <w:lang w:val="es-MX"/>
        </w:rPr>
        <w:t xml:space="preserve"> </w:t>
      </w:r>
      <w:proofErr w:type="spellStart"/>
      <w:r w:rsidRPr="00CA68EB">
        <w:rPr>
          <w:lang w:val="es-MX"/>
        </w:rPr>
        <w:t>acadêmico</w:t>
      </w:r>
      <w:proofErr w:type="spellEnd"/>
      <w:r w:rsidRPr="00CA68EB">
        <w:rPr>
          <w:lang w:val="es-MX"/>
        </w:rPr>
        <w:t xml:space="preserve">. A </w:t>
      </w:r>
      <w:proofErr w:type="spellStart"/>
      <w:r w:rsidRPr="00CA68EB">
        <w:rPr>
          <w:lang w:val="es-MX"/>
        </w:rPr>
        <w:t>análise</w:t>
      </w:r>
      <w:proofErr w:type="spellEnd"/>
      <w:r w:rsidRPr="00CA68EB">
        <w:rPr>
          <w:lang w:val="es-MX"/>
        </w:rPr>
        <w:t xml:space="preserve"> de </w:t>
      </w:r>
      <w:proofErr w:type="spellStart"/>
      <w:r w:rsidRPr="00CA68EB">
        <w:rPr>
          <w:lang w:val="es-MX"/>
        </w:rPr>
        <w:t>regressão</w:t>
      </w:r>
      <w:proofErr w:type="spellEnd"/>
      <w:r w:rsidRPr="00CA68EB">
        <w:rPr>
          <w:lang w:val="es-MX"/>
        </w:rPr>
        <w:t xml:space="preserve"> </w:t>
      </w:r>
      <w:proofErr w:type="spellStart"/>
      <w:r w:rsidRPr="00CA68EB">
        <w:rPr>
          <w:lang w:val="es-MX"/>
        </w:rPr>
        <w:t>múltipla</w:t>
      </w:r>
      <w:proofErr w:type="spellEnd"/>
      <w:r w:rsidRPr="00CA68EB">
        <w:rPr>
          <w:lang w:val="es-MX"/>
        </w:rPr>
        <w:t xml:space="preserve"> </w:t>
      </w:r>
      <w:proofErr w:type="spellStart"/>
      <w:r w:rsidRPr="00CA68EB">
        <w:rPr>
          <w:lang w:val="es-MX"/>
        </w:rPr>
        <w:t>revelou</w:t>
      </w:r>
      <w:proofErr w:type="spellEnd"/>
      <w:r w:rsidRPr="00CA68EB">
        <w:rPr>
          <w:lang w:val="es-MX"/>
        </w:rPr>
        <w:t xml:space="preserve"> que as aulas online </w:t>
      </w:r>
      <w:proofErr w:type="spellStart"/>
      <w:r w:rsidRPr="00CA68EB">
        <w:rPr>
          <w:lang w:val="es-MX"/>
        </w:rPr>
        <w:t>tiveram</w:t>
      </w:r>
      <w:proofErr w:type="spellEnd"/>
      <w:r w:rsidRPr="00CA68EB">
        <w:rPr>
          <w:lang w:val="es-MX"/>
        </w:rPr>
        <w:t xml:space="preserve"> </w:t>
      </w:r>
      <w:proofErr w:type="spellStart"/>
      <w:r w:rsidRPr="00CA68EB">
        <w:rPr>
          <w:lang w:val="es-MX"/>
        </w:rPr>
        <w:t>um</w:t>
      </w:r>
      <w:proofErr w:type="spellEnd"/>
      <w:r w:rsidRPr="00CA68EB">
        <w:rPr>
          <w:lang w:val="es-MX"/>
        </w:rPr>
        <w:t xml:space="preserve"> </w:t>
      </w:r>
      <w:proofErr w:type="spellStart"/>
      <w:r w:rsidRPr="00CA68EB">
        <w:rPr>
          <w:lang w:val="es-MX"/>
        </w:rPr>
        <w:t>efeito</w:t>
      </w:r>
      <w:proofErr w:type="spellEnd"/>
      <w:r w:rsidRPr="00CA68EB">
        <w:rPr>
          <w:lang w:val="es-MX"/>
        </w:rPr>
        <w:t xml:space="preserve"> </w:t>
      </w:r>
      <w:proofErr w:type="spellStart"/>
      <w:r w:rsidRPr="00CA68EB">
        <w:rPr>
          <w:lang w:val="es-MX"/>
        </w:rPr>
        <w:t>maior</w:t>
      </w:r>
      <w:proofErr w:type="spellEnd"/>
      <w:r w:rsidRPr="00CA68EB">
        <w:rPr>
          <w:lang w:val="es-MX"/>
        </w:rPr>
        <w:t xml:space="preserve"> (B = 0,35, p &lt; 0,001) do que os </w:t>
      </w:r>
      <w:proofErr w:type="spellStart"/>
      <w:r w:rsidRPr="00CA68EB">
        <w:rPr>
          <w:lang w:val="es-MX"/>
        </w:rPr>
        <w:t>efeitos</w:t>
      </w:r>
      <w:proofErr w:type="spellEnd"/>
      <w:r w:rsidRPr="00CA68EB">
        <w:rPr>
          <w:lang w:val="es-MX"/>
        </w:rPr>
        <w:t xml:space="preserve"> </w:t>
      </w:r>
      <w:proofErr w:type="spellStart"/>
      <w:r w:rsidRPr="00CA68EB">
        <w:rPr>
          <w:lang w:val="es-MX"/>
        </w:rPr>
        <w:t>gerais</w:t>
      </w:r>
      <w:proofErr w:type="spellEnd"/>
      <w:r w:rsidRPr="00CA68EB">
        <w:rPr>
          <w:lang w:val="es-MX"/>
        </w:rPr>
        <w:t xml:space="preserve"> da pandemia (B = 0,17, p &lt; 0,10) no </w:t>
      </w:r>
      <w:proofErr w:type="spellStart"/>
      <w:r w:rsidRPr="00CA68EB">
        <w:rPr>
          <w:lang w:val="es-MX"/>
        </w:rPr>
        <w:t>desempenho</w:t>
      </w:r>
      <w:proofErr w:type="spellEnd"/>
      <w:r w:rsidRPr="00CA68EB">
        <w:rPr>
          <w:lang w:val="es-MX"/>
        </w:rPr>
        <w:t xml:space="preserve"> </w:t>
      </w:r>
      <w:proofErr w:type="spellStart"/>
      <w:r w:rsidRPr="00CA68EB">
        <w:rPr>
          <w:lang w:val="es-MX"/>
        </w:rPr>
        <w:t>acadêmico</w:t>
      </w:r>
      <w:proofErr w:type="spellEnd"/>
      <w:r w:rsidRPr="00CA68EB">
        <w:rPr>
          <w:lang w:val="es-MX"/>
        </w:rPr>
        <w:t xml:space="preserve">. </w:t>
      </w:r>
      <w:proofErr w:type="spellStart"/>
      <w:r w:rsidRPr="00CA68EB">
        <w:rPr>
          <w:lang w:val="es-MX"/>
        </w:rPr>
        <w:t>Oitenta</w:t>
      </w:r>
      <w:proofErr w:type="spellEnd"/>
      <w:r w:rsidRPr="00CA68EB">
        <w:rPr>
          <w:lang w:val="es-MX"/>
        </w:rPr>
        <w:t xml:space="preserve"> e </w:t>
      </w:r>
      <w:proofErr w:type="spellStart"/>
      <w:r w:rsidRPr="00CA68EB">
        <w:rPr>
          <w:lang w:val="es-MX"/>
        </w:rPr>
        <w:t>dois</w:t>
      </w:r>
      <w:proofErr w:type="spellEnd"/>
      <w:r w:rsidRPr="00CA68EB">
        <w:rPr>
          <w:lang w:val="es-MX"/>
        </w:rPr>
        <w:t xml:space="preserve"> por </w:t>
      </w:r>
      <w:proofErr w:type="spellStart"/>
      <w:r w:rsidRPr="00CA68EB">
        <w:rPr>
          <w:lang w:val="es-MX"/>
        </w:rPr>
        <w:t>cento</w:t>
      </w:r>
      <w:proofErr w:type="spellEnd"/>
      <w:r w:rsidRPr="00CA68EB">
        <w:rPr>
          <w:lang w:val="es-MX"/>
        </w:rPr>
        <w:t xml:space="preserve"> dos </w:t>
      </w:r>
      <w:proofErr w:type="spellStart"/>
      <w:r w:rsidRPr="00CA68EB">
        <w:rPr>
          <w:lang w:val="es-MX"/>
        </w:rPr>
        <w:t>estudantes</w:t>
      </w:r>
      <w:proofErr w:type="spellEnd"/>
      <w:r w:rsidRPr="00CA68EB">
        <w:rPr>
          <w:lang w:val="es-MX"/>
        </w:rPr>
        <w:t xml:space="preserve"> </w:t>
      </w:r>
      <w:proofErr w:type="spellStart"/>
      <w:r w:rsidRPr="00CA68EB">
        <w:rPr>
          <w:lang w:val="es-MX"/>
        </w:rPr>
        <w:t>relataram</w:t>
      </w:r>
      <w:proofErr w:type="spellEnd"/>
      <w:r w:rsidRPr="00CA68EB">
        <w:rPr>
          <w:lang w:val="es-MX"/>
        </w:rPr>
        <w:t xml:space="preserve"> </w:t>
      </w:r>
      <w:proofErr w:type="spellStart"/>
      <w:r w:rsidRPr="00CA68EB">
        <w:rPr>
          <w:lang w:val="es-MX"/>
        </w:rPr>
        <w:t>adaptação</w:t>
      </w:r>
      <w:proofErr w:type="spellEnd"/>
      <w:r w:rsidRPr="00CA68EB">
        <w:rPr>
          <w:lang w:val="es-MX"/>
        </w:rPr>
        <w:t xml:space="preserve"> </w:t>
      </w:r>
      <w:proofErr w:type="spellStart"/>
      <w:r w:rsidRPr="00CA68EB">
        <w:rPr>
          <w:lang w:val="es-MX"/>
        </w:rPr>
        <w:t>bem</w:t>
      </w:r>
      <w:proofErr w:type="spellEnd"/>
      <w:r w:rsidRPr="00CA68EB">
        <w:rPr>
          <w:lang w:val="es-MX"/>
        </w:rPr>
        <w:t xml:space="preserve">-sucedida </w:t>
      </w:r>
      <w:proofErr w:type="spellStart"/>
      <w:r w:rsidRPr="00CA68EB">
        <w:rPr>
          <w:lang w:val="es-MX"/>
        </w:rPr>
        <w:t>às</w:t>
      </w:r>
      <w:proofErr w:type="spellEnd"/>
      <w:r w:rsidRPr="00CA68EB">
        <w:rPr>
          <w:lang w:val="es-MX"/>
        </w:rPr>
        <w:t xml:space="preserve"> aulas online e 88% </w:t>
      </w:r>
      <w:proofErr w:type="spellStart"/>
      <w:r w:rsidRPr="00CA68EB">
        <w:rPr>
          <w:lang w:val="es-MX"/>
        </w:rPr>
        <w:t>desenvolveram</w:t>
      </w:r>
      <w:proofErr w:type="spellEnd"/>
      <w:r w:rsidRPr="00CA68EB">
        <w:rPr>
          <w:lang w:val="es-MX"/>
        </w:rPr>
        <w:t xml:space="preserve"> habilidades </w:t>
      </w:r>
      <w:proofErr w:type="spellStart"/>
      <w:r w:rsidRPr="00CA68EB">
        <w:rPr>
          <w:lang w:val="es-MX"/>
        </w:rPr>
        <w:t>digitais</w:t>
      </w:r>
      <w:proofErr w:type="spellEnd"/>
      <w:r w:rsidRPr="00CA68EB">
        <w:rPr>
          <w:lang w:val="es-MX"/>
        </w:rPr>
        <w:t xml:space="preserve"> </w:t>
      </w:r>
      <w:proofErr w:type="spellStart"/>
      <w:r w:rsidRPr="00CA68EB">
        <w:rPr>
          <w:lang w:val="es-MX"/>
        </w:rPr>
        <w:t>adequadas</w:t>
      </w:r>
      <w:proofErr w:type="spellEnd"/>
      <w:r w:rsidRPr="00CA68EB">
        <w:rPr>
          <w:lang w:val="es-MX"/>
        </w:rPr>
        <w:t xml:space="preserve">. Os resultados </w:t>
      </w:r>
      <w:proofErr w:type="spellStart"/>
      <w:r w:rsidRPr="00CA68EB">
        <w:rPr>
          <w:lang w:val="es-MX"/>
        </w:rPr>
        <w:t>demonstram</w:t>
      </w:r>
      <w:proofErr w:type="spellEnd"/>
      <w:r w:rsidRPr="00CA68EB">
        <w:rPr>
          <w:lang w:val="es-MX"/>
        </w:rPr>
        <w:t xml:space="preserve"> que, </w:t>
      </w:r>
      <w:proofErr w:type="spellStart"/>
      <w:r w:rsidRPr="00CA68EB">
        <w:rPr>
          <w:lang w:val="es-MX"/>
        </w:rPr>
        <w:t>embora</w:t>
      </w:r>
      <w:proofErr w:type="spellEnd"/>
      <w:r w:rsidRPr="00CA68EB">
        <w:rPr>
          <w:lang w:val="es-MX"/>
        </w:rPr>
        <w:t xml:space="preserve"> desafiadora, a </w:t>
      </w:r>
      <w:proofErr w:type="spellStart"/>
      <w:r w:rsidRPr="00CA68EB">
        <w:rPr>
          <w:lang w:val="es-MX"/>
        </w:rPr>
        <w:t>transição</w:t>
      </w:r>
      <w:proofErr w:type="spellEnd"/>
      <w:r w:rsidRPr="00CA68EB">
        <w:rPr>
          <w:lang w:val="es-MX"/>
        </w:rPr>
        <w:t xml:space="preserve"> para o </w:t>
      </w:r>
      <w:proofErr w:type="spellStart"/>
      <w:r w:rsidRPr="00CA68EB">
        <w:rPr>
          <w:lang w:val="es-MX"/>
        </w:rPr>
        <w:t>ensino</w:t>
      </w:r>
      <w:proofErr w:type="spellEnd"/>
      <w:r w:rsidRPr="00CA68EB">
        <w:rPr>
          <w:lang w:val="es-MX"/>
        </w:rPr>
        <w:t xml:space="preserve"> online por </w:t>
      </w:r>
      <w:proofErr w:type="spellStart"/>
      <w:r w:rsidRPr="00CA68EB">
        <w:rPr>
          <w:lang w:val="es-MX"/>
        </w:rPr>
        <w:t>meio</w:t>
      </w:r>
      <w:proofErr w:type="spellEnd"/>
      <w:r w:rsidRPr="00CA68EB">
        <w:rPr>
          <w:lang w:val="es-MX"/>
        </w:rPr>
        <w:t xml:space="preserve"> de aulas </w:t>
      </w:r>
      <w:proofErr w:type="spellStart"/>
      <w:r w:rsidRPr="00CA68EB">
        <w:rPr>
          <w:lang w:val="es-MX"/>
        </w:rPr>
        <w:t>virtuais</w:t>
      </w:r>
      <w:proofErr w:type="spellEnd"/>
      <w:r w:rsidRPr="00CA68EB">
        <w:rPr>
          <w:lang w:val="es-MX"/>
        </w:rPr>
        <w:t xml:space="preserve"> </w:t>
      </w:r>
      <w:proofErr w:type="spellStart"/>
      <w:r w:rsidRPr="00CA68EB">
        <w:rPr>
          <w:lang w:val="es-MX"/>
        </w:rPr>
        <w:t>gerou</w:t>
      </w:r>
      <w:proofErr w:type="spellEnd"/>
      <w:r w:rsidRPr="00CA68EB">
        <w:rPr>
          <w:lang w:val="es-MX"/>
        </w:rPr>
        <w:t xml:space="preserve"> </w:t>
      </w:r>
      <w:proofErr w:type="spellStart"/>
      <w:r w:rsidRPr="00CA68EB">
        <w:rPr>
          <w:lang w:val="es-MX"/>
        </w:rPr>
        <w:t>uma</w:t>
      </w:r>
      <w:proofErr w:type="spellEnd"/>
      <w:r w:rsidRPr="00CA68EB">
        <w:rPr>
          <w:lang w:val="es-MX"/>
        </w:rPr>
        <w:t xml:space="preserve"> </w:t>
      </w:r>
      <w:proofErr w:type="spellStart"/>
      <w:r w:rsidRPr="00CA68EB">
        <w:rPr>
          <w:lang w:val="es-MX"/>
        </w:rPr>
        <w:t>transformação</w:t>
      </w:r>
      <w:proofErr w:type="spellEnd"/>
      <w:r w:rsidRPr="00CA68EB">
        <w:rPr>
          <w:lang w:val="es-MX"/>
        </w:rPr>
        <w:t xml:space="preserve"> positiva </w:t>
      </w:r>
      <w:proofErr w:type="spellStart"/>
      <w:r w:rsidRPr="00CA68EB">
        <w:rPr>
          <w:lang w:val="es-MX"/>
        </w:rPr>
        <w:t>nas</w:t>
      </w:r>
      <w:proofErr w:type="spellEnd"/>
      <w:r w:rsidRPr="00CA68EB">
        <w:rPr>
          <w:lang w:val="es-MX"/>
        </w:rPr>
        <w:t xml:space="preserve"> capacidades tecnológicas e </w:t>
      </w:r>
      <w:proofErr w:type="spellStart"/>
      <w:r w:rsidRPr="00CA68EB">
        <w:rPr>
          <w:lang w:val="es-MX"/>
        </w:rPr>
        <w:t>educacionais</w:t>
      </w:r>
      <w:proofErr w:type="spellEnd"/>
      <w:r w:rsidRPr="00CA68EB">
        <w:rPr>
          <w:lang w:val="es-MX"/>
        </w:rPr>
        <w:t xml:space="preserve"> dos </w:t>
      </w:r>
      <w:proofErr w:type="spellStart"/>
      <w:r w:rsidRPr="00CA68EB">
        <w:rPr>
          <w:lang w:val="es-MX"/>
        </w:rPr>
        <w:t>estudantes</w:t>
      </w:r>
      <w:proofErr w:type="spellEnd"/>
      <w:r w:rsidRPr="00CA68EB">
        <w:rPr>
          <w:lang w:val="es-MX"/>
        </w:rPr>
        <w:t xml:space="preserve">, evidenciada por </w:t>
      </w:r>
      <w:proofErr w:type="spellStart"/>
      <w:r w:rsidRPr="00CA68EB">
        <w:rPr>
          <w:lang w:val="es-MX"/>
        </w:rPr>
        <w:t>seu</w:t>
      </w:r>
      <w:proofErr w:type="spellEnd"/>
      <w:r w:rsidRPr="00CA68EB">
        <w:rPr>
          <w:lang w:val="es-MX"/>
        </w:rPr>
        <w:t xml:space="preserve"> </w:t>
      </w:r>
      <w:proofErr w:type="spellStart"/>
      <w:r w:rsidRPr="00CA68EB">
        <w:rPr>
          <w:lang w:val="es-MX"/>
        </w:rPr>
        <w:t>desempenho</w:t>
      </w:r>
      <w:proofErr w:type="spellEnd"/>
      <w:r w:rsidRPr="00CA68EB">
        <w:rPr>
          <w:lang w:val="es-MX"/>
        </w:rPr>
        <w:t xml:space="preserve"> </w:t>
      </w:r>
      <w:proofErr w:type="spellStart"/>
      <w:r w:rsidRPr="00CA68EB">
        <w:rPr>
          <w:lang w:val="es-MX"/>
        </w:rPr>
        <w:t>acadêmico</w:t>
      </w:r>
      <w:proofErr w:type="spellEnd"/>
      <w:r w:rsidRPr="00CA68EB">
        <w:rPr>
          <w:lang w:val="es-MX"/>
        </w:rPr>
        <w:t xml:space="preserve">, e </w:t>
      </w:r>
      <w:proofErr w:type="spellStart"/>
      <w:r w:rsidRPr="00CA68EB">
        <w:rPr>
          <w:lang w:val="es-MX"/>
        </w:rPr>
        <w:t>estabeleceu</w:t>
      </w:r>
      <w:proofErr w:type="spellEnd"/>
      <w:r w:rsidRPr="00CA68EB">
        <w:rPr>
          <w:lang w:val="es-MX"/>
        </w:rPr>
        <w:t xml:space="preserve"> </w:t>
      </w:r>
      <w:proofErr w:type="spellStart"/>
      <w:r w:rsidRPr="00CA68EB">
        <w:rPr>
          <w:lang w:val="es-MX"/>
        </w:rPr>
        <w:t>uma</w:t>
      </w:r>
      <w:proofErr w:type="spellEnd"/>
      <w:r w:rsidRPr="00CA68EB">
        <w:rPr>
          <w:lang w:val="es-MX"/>
        </w:rPr>
        <w:t xml:space="preserve"> base sólida para futuros modelos híbridos de </w:t>
      </w:r>
      <w:proofErr w:type="spellStart"/>
      <w:r w:rsidRPr="00CA68EB">
        <w:rPr>
          <w:lang w:val="es-MX"/>
        </w:rPr>
        <w:t>ensino-aprendizagem</w:t>
      </w:r>
      <w:proofErr w:type="spellEnd"/>
      <w:r w:rsidRPr="00CA68EB">
        <w:rPr>
          <w:lang w:val="es-MX"/>
        </w:rPr>
        <w:t xml:space="preserve"> no </w:t>
      </w:r>
      <w:proofErr w:type="spellStart"/>
      <w:r w:rsidRPr="00CA68EB">
        <w:rPr>
          <w:lang w:val="es-MX"/>
        </w:rPr>
        <w:t>ensino</w:t>
      </w:r>
      <w:proofErr w:type="spellEnd"/>
      <w:r w:rsidRPr="00CA68EB">
        <w:rPr>
          <w:lang w:val="es-MX"/>
        </w:rPr>
        <w:t xml:space="preserve"> superior.</w:t>
      </w:r>
    </w:p>
    <w:p w14:paraId="2842D7DE" w14:textId="62A47180" w:rsidR="00CA68EB" w:rsidRDefault="00CA68EB" w:rsidP="00CA68EB">
      <w:pPr>
        <w:ind w:firstLine="0"/>
        <w:rPr>
          <w:lang w:val="es-MX"/>
        </w:rPr>
      </w:pPr>
      <w:proofErr w:type="spellStart"/>
      <w:r w:rsidRPr="00CA68EB">
        <w:rPr>
          <w:rFonts w:asciiTheme="minorHAnsi" w:hAnsiTheme="minorHAnsi" w:cstheme="minorHAnsi"/>
          <w:b/>
          <w:bCs/>
          <w:sz w:val="28"/>
          <w:szCs w:val="28"/>
          <w:lang w:val="es-MX"/>
        </w:rPr>
        <w:t>Palavras</w:t>
      </w:r>
      <w:proofErr w:type="spellEnd"/>
      <w:r w:rsidRPr="00CA68EB">
        <w:rPr>
          <w:rFonts w:asciiTheme="minorHAnsi" w:hAnsiTheme="minorHAnsi" w:cstheme="minorHAnsi"/>
          <w:b/>
          <w:bCs/>
          <w:sz w:val="28"/>
          <w:szCs w:val="28"/>
          <w:lang w:val="es-MX"/>
        </w:rPr>
        <w:t>-chave:</w:t>
      </w:r>
      <w:r w:rsidRPr="00CA68EB">
        <w:rPr>
          <w:lang w:val="es-MX"/>
        </w:rPr>
        <w:t xml:space="preserve"> COVID-19, aulas </w:t>
      </w:r>
      <w:proofErr w:type="spellStart"/>
      <w:r w:rsidRPr="00CA68EB">
        <w:rPr>
          <w:lang w:val="es-MX"/>
        </w:rPr>
        <w:t>virtuais</w:t>
      </w:r>
      <w:proofErr w:type="spellEnd"/>
      <w:r w:rsidRPr="00CA68EB">
        <w:rPr>
          <w:lang w:val="es-MX"/>
        </w:rPr>
        <w:t xml:space="preserve">, </w:t>
      </w:r>
      <w:proofErr w:type="spellStart"/>
      <w:r w:rsidRPr="00CA68EB">
        <w:rPr>
          <w:lang w:val="es-MX"/>
        </w:rPr>
        <w:t>desempenho</w:t>
      </w:r>
      <w:proofErr w:type="spellEnd"/>
      <w:r w:rsidRPr="00CA68EB">
        <w:rPr>
          <w:lang w:val="es-MX"/>
        </w:rPr>
        <w:t xml:space="preserve"> </w:t>
      </w:r>
      <w:proofErr w:type="spellStart"/>
      <w:r w:rsidRPr="00CA68EB">
        <w:rPr>
          <w:lang w:val="es-MX"/>
        </w:rPr>
        <w:t>acadêmico</w:t>
      </w:r>
      <w:proofErr w:type="spellEnd"/>
      <w:r w:rsidRPr="00CA68EB">
        <w:rPr>
          <w:lang w:val="es-MX"/>
        </w:rPr>
        <w:t xml:space="preserve">, </w:t>
      </w:r>
      <w:proofErr w:type="spellStart"/>
      <w:r w:rsidRPr="00CA68EB">
        <w:rPr>
          <w:lang w:val="es-MX"/>
        </w:rPr>
        <w:t>ensino</w:t>
      </w:r>
      <w:proofErr w:type="spellEnd"/>
      <w:r w:rsidRPr="00CA68EB">
        <w:rPr>
          <w:lang w:val="es-MX"/>
        </w:rPr>
        <w:t xml:space="preserve"> superior.</w:t>
      </w:r>
    </w:p>
    <w:p w14:paraId="4CDBE7E1" w14:textId="57645ABA" w:rsidR="00CA68EB" w:rsidRPr="00CA68EB" w:rsidRDefault="00CA68EB" w:rsidP="00CA68EB">
      <w:pPr>
        <w:shd w:val="clear" w:color="auto" w:fill="FFFFFF"/>
        <w:tabs>
          <w:tab w:val="left" w:pos="8647"/>
        </w:tabs>
        <w:spacing w:line="240" w:lineRule="auto"/>
        <w:ind w:firstLine="0"/>
        <w:jc w:val="left"/>
        <w:rPr>
          <w:rFonts w:cs="Consolas"/>
          <w:color w:val="000000"/>
          <w:szCs w:val="20"/>
        </w:rPr>
      </w:pPr>
      <w:r w:rsidRPr="00CA68EB">
        <w:rPr>
          <w:rFonts w:cs="Consolas"/>
          <w:b/>
          <w:color w:val="000000"/>
          <w:szCs w:val="20"/>
        </w:rPr>
        <w:t xml:space="preserve">Fecha Recepción: </w:t>
      </w:r>
      <w:proofErr w:type="gramStart"/>
      <w:r>
        <w:rPr>
          <w:rFonts w:cs="Consolas"/>
          <w:color w:val="000000"/>
          <w:szCs w:val="20"/>
        </w:rPr>
        <w:t>Marzo</w:t>
      </w:r>
      <w:proofErr w:type="gramEnd"/>
      <w:r w:rsidRPr="00CA68EB">
        <w:rPr>
          <w:rFonts w:cs="Consolas"/>
          <w:color w:val="000000"/>
          <w:szCs w:val="20"/>
        </w:rPr>
        <w:t xml:space="preserve"> 2025                           </w:t>
      </w:r>
      <w:r>
        <w:rPr>
          <w:rFonts w:cs="Consolas"/>
          <w:color w:val="000000"/>
          <w:szCs w:val="20"/>
        </w:rPr>
        <w:t xml:space="preserve">    </w:t>
      </w:r>
      <w:r w:rsidRPr="00CA68EB">
        <w:rPr>
          <w:rFonts w:cs="Consolas"/>
          <w:color w:val="000000"/>
          <w:szCs w:val="20"/>
        </w:rPr>
        <w:t xml:space="preserve">          </w:t>
      </w:r>
      <w:r w:rsidRPr="00CA68EB">
        <w:rPr>
          <w:rFonts w:cs="Consolas"/>
          <w:b/>
          <w:color w:val="000000"/>
          <w:szCs w:val="20"/>
        </w:rPr>
        <w:t xml:space="preserve">Fecha Aceptación: </w:t>
      </w:r>
      <w:r>
        <w:rPr>
          <w:rFonts w:cs="Consolas"/>
          <w:color w:val="000000"/>
          <w:szCs w:val="20"/>
        </w:rPr>
        <w:t xml:space="preserve">Octubre </w:t>
      </w:r>
      <w:r w:rsidRPr="00CA68EB">
        <w:rPr>
          <w:rFonts w:cs="Consolas"/>
          <w:color w:val="000000"/>
          <w:szCs w:val="20"/>
        </w:rPr>
        <w:t>2025</w:t>
      </w:r>
    </w:p>
    <w:p w14:paraId="14A5EB79" w14:textId="2B5B7D54" w:rsidR="00CA68EB" w:rsidRPr="00CA68EB" w:rsidRDefault="00E905CE" w:rsidP="00CA68EB">
      <w:pPr>
        <w:ind w:firstLine="0"/>
        <w:rPr>
          <w:lang w:val="es-MX"/>
        </w:rPr>
      </w:pPr>
      <w:r>
        <w:rPr>
          <w:rFonts w:asciiTheme="minorHAnsi" w:hAnsiTheme="minorHAnsi"/>
          <w:noProof/>
          <w:kern w:val="2"/>
          <w:sz w:val="22"/>
          <w:szCs w:val="22"/>
          <w:lang w:val="es-MX" w:eastAsia="en-US"/>
        </w:rPr>
        <w:pict w14:anchorId="579010A8">
          <v:rect id="_x0000_i1025" style="width:441.9pt;height:.05pt" o:hralign="center" o:hrstd="t" o:hr="t" fillcolor="#a0a0a0" stroked="f"/>
        </w:pict>
      </w:r>
    </w:p>
    <w:p w14:paraId="3E206CC5" w14:textId="2D365DB8" w:rsidR="00113381" w:rsidRPr="008A7EEF" w:rsidRDefault="00426DEC" w:rsidP="008A7EEF">
      <w:pPr>
        <w:ind w:firstLine="0"/>
        <w:jc w:val="center"/>
        <w:rPr>
          <w:b/>
          <w:bCs/>
          <w:sz w:val="32"/>
          <w:szCs w:val="32"/>
        </w:rPr>
      </w:pPr>
      <w:r w:rsidRPr="008A7EEF">
        <w:rPr>
          <w:b/>
          <w:bCs/>
          <w:sz w:val="32"/>
          <w:szCs w:val="32"/>
        </w:rPr>
        <w:t>Introducción</w:t>
      </w:r>
    </w:p>
    <w:p w14:paraId="18223375" w14:textId="19C83828" w:rsidR="00C03E5D" w:rsidRPr="00A315DD" w:rsidRDefault="00C03E5D" w:rsidP="008A7EEF">
      <w:pPr>
        <w:tabs>
          <w:tab w:val="left" w:pos="2966"/>
        </w:tabs>
      </w:pPr>
      <w:r w:rsidRPr="00A315DD">
        <w:t xml:space="preserve">La pandemia de COVID-19 representó un punto de inflexión histórico que transformó radicalmente nuestros hábitos y formas de vida, con un impacto </w:t>
      </w:r>
      <w:r w:rsidR="00F90A80">
        <w:t>mayor</w:t>
      </w:r>
      <w:r w:rsidRPr="00A315DD">
        <w:t xml:space="preserve"> en el ámbito educativo. En el contexto universitario mexicano, los estudiantes enfrentaron desafíos que requirieron una adaptación abrupta de sus procesos de aprendizaje. Como señalan Chávez et al. (2021) esta situación inédita forzó a los estudiantes de educación superior a migrar del formato presencial tradicional hacia una modalidad virtual, previamente reservada principalmente para programas de educación a distancia.</w:t>
      </w:r>
    </w:p>
    <w:p w14:paraId="731CBF6B" w14:textId="27CCF5CC" w:rsidR="00C03E5D" w:rsidRPr="00A315DD" w:rsidRDefault="00C03E5D" w:rsidP="008A7EEF">
      <w:pPr>
        <w:tabs>
          <w:tab w:val="left" w:pos="2966"/>
        </w:tabs>
      </w:pPr>
      <w:r w:rsidRPr="00A315DD">
        <w:lastRenderedPageBreak/>
        <w:t xml:space="preserve">La magnitud de esta transformación educativa fue global. Según datos </w:t>
      </w:r>
      <w:r w:rsidR="00BB78F0">
        <w:t>proporcionados</w:t>
      </w:r>
      <w:r w:rsidRPr="00A315DD">
        <w:t xml:space="preserve"> por Alcántara (2020) 87% de la población estudiantil mundial se vio afectada por las medidas sanitarias, lo que significó que aproximadamente 1</w:t>
      </w:r>
      <w:r w:rsidR="00DA0B40">
        <w:t xml:space="preserve">7 </w:t>
      </w:r>
      <w:r w:rsidRPr="00A315DD">
        <w:t xml:space="preserve">520 millones de estudiantes suspendieron sus actividades educativas presenciales, mientras que cerca de 63 millones de docentes </w:t>
      </w:r>
      <w:r w:rsidR="00A12686">
        <w:t xml:space="preserve">dejaron </w:t>
      </w:r>
      <w:r w:rsidRPr="00A315DD">
        <w:t xml:space="preserve">las aulas físicas. En México, al igual que en otros países en desarrollo, </w:t>
      </w:r>
      <w:r w:rsidR="004A6BA9">
        <w:t>la pandemia de COVID</w:t>
      </w:r>
      <w:r w:rsidRPr="00A315DD">
        <w:t xml:space="preserve">-19 y sus restricciones sanitarias actuaron como </w:t>
      </w:r>
      <w:r w:rsidR="00A12686">
        <w:t>inductores</w:t>
      </w:r>
      <w:r w:rsidRPr="00A315DD">
        <w:t xml:space="preserve"> para la adopción masiva de la educación en línea, constituyéndose como la única alternativa viable para mantener la continuidad educativa y minimizar los riesgos de contagio (Villafuerte, 2020).</w:t>
      </w:r>
    </w:p>
    <w:p w14:paraId="30E85F00" w14:textId="7902D489" w:rsidR="00C03E5D" w:rsidRPr="00A315DD" w:rsidRDefault="00C03E5D" w:rsidP="008A7EEF">
      <w:pPr>
        <w:tabs>
          <w:tab w:val="left" w:pos="2966"/>
        </w:tabs>
      </w:pPr>
      <w:r w:rsidRPr="00A315DD">
        <w:t xml:space="preserve">Es importante contextualizar que, si bien la educación a distancia en México tiene sus raíces desde la década de </w:t>
      </w:r>
      <w:r w:rsidR="001921AC">
        <w:t>19</w:t>
      </w:r>
      <w:r w:rsidRPr="00A315DD">
        <w:t xml:space="preserve">30, la educación en línea experimentó una transformación sin precedentes durante la pandemia. Como señalan Expósito y </w:t>
      </w:r>
      <w:proofErr w:type="spellStart"/>
      <w:r w:rsidRPr="00A315DD">
        <w:t>Marsollier</w:t>
      </w:r>
      <w:proofErr w:type="spellEnd"/>
      <w:r w:rsidRPr="00A315DD">
        <w:t xml:space="preserve"> (2020) el COVID-19 no solo aceleró la implementación de las clases virtuales, sino que las convirtió en un elemento indispensable de la vida cotidiana. Ante esta crisis, las instituciones educativas recurrieron a las tecnologías de internet y plataformas de gestión del aprendizaje como única vía para mantener la continuidad de los programas educativos, especialmente en el nivel superior, salvaguardando así la trayectoria académica de las generaciones en curso (</w:t>
      </w:r>
      <w:proofErr w:type="spellStart"/>
      <w:r w:rsidRPr="00A315DD">
        <w:t>Heidari</w:t>
      </w:r>
      <w:proofErr w:type="spellEnd"/>
      <w:r w:rsidRPr="00A315DD">
        <w:t xml:space="preserve"> et al., 2021).</w:t>
      </w:r>
    </w:p>
    <w:p w14:paraId="5D914D41" w14:textId="417C7484" w:rsidR="00C03E5D" w:rsidRPr="00A315DD" w:rsidRDefault="00C03E5D" w:rsidP="008A7EEF">
      <w:pPr>
        <w:tabs>
          <w:tab w:val="left" w:pos="2966"/>
        </w:tabs>
      </w:pPr>
      <w:r w:rsidRPr="00A315DD">
        <w:t xml:space="preserve">La integración de las Tecnologías de la Información y Comunicación (TIC) en el proceso educativo reveló tanto desafíos como oportunidades. Aunque su uso ya era importante antes de la pandemia, la implementación forzosa de las clases virtuales evidenció brechas significativas en la preparación tecnológica, </w:t>
      </w:r>
      <w:r w:rsidRPr="00507A6D">
        <w:t xml:space="preserve">particularmente entre los docentes. Sin embargo, la pandemia actuó como </w:t>
      </w:r>
      <w:r w:rsidR="009350C0" w:rsidRPr="00507A6D">
        <w:t>un factor</w:t>
      </w:r>
      <w:r w:rsidR="0090120E" w:rsidRPr="00507A6D">
        <w:t xml:space="preserve"> que favoreció</w:t>
      </w:r>
      <w:r w:rsidRPr="00507A6D">
        <w:t xml:space="preserve"> la apropiación tecnológica en el sistema educativo superior, </w:t>
      </w:r>
      <w:r w:rsidR="009350C0" w:rsidRPr="00507A6D">
        <w:t>y generó</w:t>
      </w:r>
      <w:r w:rsidRPr="00507A6D">
        <w:t xml:space="preserve"> un efecto transformador en las prácticas pedagógicas.</w:t>
      </w:r>
    </w:p>
    <w:p w14:paraId="2A4D90AE" w14:textId="361B21B9" w:rsidR="00C03E5D" w:rsidRPr="00A315DD" w:rsidRDefault="00C03E5D" w:rsidP="008A7EEF">
      <w:pPr>
        <w:tabs>
          <w:tab w:val="left" w:pos="2966"/>
        </w:tabs>
      </w:pPr>
      <w:r w:rsidRPr="00A315DD">
        <w:t xml:space="preserve">Como señalan </w:t>
      </w:r>
      <w:proofErr w:type="spellStart"/>
      <w:r w:rsidRPr="00A315DD">
        <w:t>Almiron</w:t>
      </w:r>
      <w:proofErr w:type="spellEnd"/>
      <w:r w:rsidRPr="00A315DD">
        <w:t xml:space="preserve"> y Porro (2014) la educación virtual había mantenido hasta entonces un desarrollo modesto, considerándose principalmente como un complemento a la educación presencial. La Secretaría de Educación Pública (</w:t>
      </w:r>
      <w:r w:rsidR="00D315F5">
        <w:t xml:space="preserve">SEP, </w:t>
      </w:r>
      <w:r w:rsidRPr="00A315DD">
        <w:t xml:space="preserve">2020) define este modelo como un "desarrollo de un proceso educativo en el ciberespacio, con temporalidad síncrona o asíncrona, sin requerir la presencia física de docentes y estudiantes, utilizando redes telemáticas como entorno principal". Esta definición se complementa con la perspectiva de </w:t>
      </w:r>
      <w:r w:rsidR="006147AE">
        <w:t>Quintero</w:t>
      </w:r>
      <w:r w:rsidRPr="00A315DD">
        <w:t xml:space="preserve"> (2020) quien enfatiza el rol facilitador de las TIC en el proceso de enseñanza-aprendizaje en educación superior, mientras que </w:t>
      </w:r>
      <w:proofErr w:type="gramStart"/>
      <w:r w:rsidRPr="00A315DD">
        <w:t>Africano</w:t>
      </w:r>
      <w:proofErr w:type="gramEnd"/>
      <w:r w:rsidRPr="00A315DD">
        <w:t xml:space="preserve"> y Anzola (2018) destacan su </w:t>
      </w:r>
      <w:r w:rsidRPr="00A315DD">
        <w:lastRenderedPageBreak/>
        <w:t>potencial como alternativa para la formación estudiantil, basada en experiencias y saberes que conducen a la generación de nuevo conocimiento.</w:t>
      </w:r>
    </w:p>
    <w:p w14:paraId="32E7695C" w14:textId="0DA9FB18" w:rsidR="00533027" w:rsidRDefault="00066E51" w:rsidP="008A7EEF">
      <w:pPr>
        <w:tabs>
          <w:tab w:val="left" w:pos="2966"/>
        </w:tabs>
      </w:pPr>
      <w:r w:rsidRPr="00A315DD">
        <w:t>En este contexto de transformación educativa sin precedentes, donde la virtualidad se convirtió súbitamente en el eje central del proceso</w:t>
      </w:r>
      <w:r w:rsidR="00076FAC">
        <w:t xml:space="preserve"> de</w:t>
      </w:r>
      <w:r w:rsidRPr="00A315DD">
        <w:t xml:space="preserve"> enseñanza-aprendizaje, resulta fundamental analizar sistemáticamente cómo esta transición afectó el rendimiento académico de los estudiantes universitarios. Si bien existe una creciente literatura sobre los efectos de la pandemia en la educación superior, aún persisten brechas significativas en la comprensión de este fenómeno en el contexto específico de las instituciones mexicanas de educación superior. </w:t>
      </w:r>
    </w:p>
    <w:p w14:paraId="456A012D" w14:textId="6E4C4B0B" w:rsidR="00066E51" w:rsidRPr="00A315DD" w:rsidRDefault="00066E51" w:rsidP="008A7EEF">
      <w:pPr>
        <w:tabs>
          <w:tab w:val="left" w:pos="2966"/>
        </w:tabs>
      </w:pPr>
      <w:r w:rsidRPr="00A315DD">
        <w:t xml:space="preserve">Esta investigación adquiere particular relevancia al examinar la interrelación entre </w:t>
      </w:r>
      <w:r w:rsidR="004A6BA9">
        <w:t>la pandemia de COVID</w:t>
      </w:r>
      <w:r w:rsidR="004E0F00">
        <w:noBreakHyphen/>
      </w:r>
      <w:r w:rsidRPr="00A315DD">
        <w:t>19, la implementación de clases virtuales y el rendimiento académico en las universidades de Ciudad Victoria, Tamaulipas, contribuyendo así a la literatura existente con evidencia empírica sobre la adaptación tecnológica y académica en una región específica de México. Los hallazgos de este estudio no solo documentarán la experiencia local durante este período crítico, sino que también ser</w:t>
      </w:r>
      <w:r w:rsidR="00A37D4C">
        <w:t>á</w:t>
      </w:r>
      <w:r w:rsidRPr="00A315DD">
        <w:t xml:space="preserve"> un elemento de apoyo </w:t>
      </w:r>
      <w:r w:rsidR="00A37D4C">
        <w:t xml:space="preserve">para </w:t>
      </w:r>
      <w:r w:rsidRPr="00A315DD">
        <w:t>el diseño de políticas educativas y estrategias pedagógicas más efectivas en futuros escenarios de crisis o en la implementación de modelos híbridos de educación superior.</w:t>
      </w:r>
    </w:p>
    <w:p w14:paraId="3C698F01" w14:textId="77777777" w:rsidR="00255DE9" w:rsidRDefault="00255DE9" w:rsidP="008A7EEF">
      <w:pPr>
        <w:ind w:firstLine="0"/>
        <w:rPr>
          <w:b/>
          <w:bCs/>
          <w:noProof/>
          <w:lang w:val="es-MX"/>
        </w:rPr>
      </w:pPr>
    </w:p>
    <w:p w14:paraId="5AC08BBD" w14:textId="648AD065" w:rsidR="00C03E5D" w:rsidRPr="00255DE9" w:rsidRDefault="00C03E5D" w:rsidP="00255DE9">
      <w:pPr>
        <w:ind w:firstLine="0"/>
        <w:jc w:val="center"/>
        <w:rPr>
          <w:b/>
          <w:bCs/>
          <w:noProof/>
          <w:sz w:val="28"/>
          <w:szCs w:val="28"/>
          <w:lang w:val="es-MX"/>
        </w:rPr>
      </w:pPr>
      <w:r w:rsidRPr="00255DE9">
        <w:rPr>
          <w:b/>
          <w:bCs/>
          <w:noProof/>
          <w:sz w:val="28"/>
          <w:szCs w:val="28"/>
          <w:lang w:val="es-MX"/>
        </w:rPr>
        <w:t xml:space="preserve">Revisión de </w:t>
      </w:r>
      <w:r w:rsidR="00DD00E8" w:rsidRPr="00255DE9">
        <w:rPr>
          <w:b/>
          <w:bCs/>
          <w:noProof/>
          <w:sz w:val="28"/>
          <w:szCs w:val="28"/>
          <w:lang w:val="es-MX"/>
        </w:rPr>
        <w:t>literatura</w:t>
      </w:r>
    </w:p>
    <w:p w14:paraId="66D05A9C" w14:textId="02102089" w:rsidR="00F421AC" w:rsidRPr="00A315DD" w:rsidRDefault="004A6BA9" w:rsidP="00255DE9">
      <w:pPr>
        <w:ind w:firstLine="0"/>
        <w:jc w:val="center"/>
        <w:rPr>
          <w:b/>
          <w:bCs/>
          <w:noProof/>
          <w:lang w:val="es-MX"/>
        </w:rPr>
      </w:pPr>
      <w:r>
        <w:rPr>
          <w:b/>
          <w:bCs/>
          <w:noProof/>
          <w:lang w:val="es-MX"/>
        </w:rPr>
        <w:t>La pandemia de COVID</w:t>
      </w:r>
      <w:r w:rsidR="00DE2E6F">
        <w:rPr>
          <w:b/>
          <w:bCs/>
          <w:noProof/>
          <w:lang w:val="es-MX"/>
        </w:rPr>
        <w:noBreakHyphen/>
      </w:r>
      <w:r w:rsidR="00F421AC" w:rsidRPr="00A315DD">
        <w:rPr>
          <w:b/>
          <w:bCs/>
          <w:noProof/>
          <w:lang w:val="es-MX"/>
        </w:rPr>
        <w:t>19</w:t>
      </w:r>
    </w:p>
    <w:p w14:paraId="44D670AB" w14:textId="1AFEB397" w:rsidR="00C03E5D" w:rsidRPr="00A315DD" w:rsidRDefault="004A6BA9" w:rsidP="008A7EEF">
      <w:pPr>
        <w:tabs>
          <w:tab w:val="left" w:pos="2966"/>
        </w:tabs>
      </w:pPr>
      <w:r>
        <w:t>La pandemia de COVID</w:t>
      </w:r>
      <w:r w:rsidR="00DE2E6F">
        <w:noBreakHyphen/>
      </w:r>
      <w:r w:rsidR="00C03E5D" w:rsidRPr="00A315DD">
        <w:t xml:space="preserve">19 emergió como un desafío sin precedentes para la humanidad, manifestándose inicialmente en la </w:t>
      </w:r>
      <w:r w:rsidR="00DD00E8">
        <w:t>ciudad</w:t>
      </w:r>
      <w:r w:rsidR="00C03E5D" w:rsidRPr="00A315DD">
        <w:t xml:space="preserve"> de Wuhan, China, donde se identificaron casos de neumonía con etiología desconocida (Organización Mundial de la Salud [OMS], 2020). Esta enfermedad rápidamente adquirió dimensiones globales</w:t>
      </w:r>
      <w:r w:rsidR="006924FE">
        <w:t xml:space="preserve"> y </w:t>
      </w:r>
      <w:r w:rsidR="00C03E5D" w:rsidRPr="00A315DD">
        <w:t>alt</w:t>
      </w:r>
      <w:r w:rsidR="006924FE">
        <w:t>eró de forma</w:t>
      </w:r>
      <w:r w:rsidR="00C03E5D" w:rsidRPr="00A315DD">
        <w:t xml:space="preserve"> profunda </w:t>
      </w:r>
      <w:r w:rsidR="006924FE">
        <w:t>las acostumbradas interacciones sociales</w:t>
      </w:r>
      <w:r w:rsidR="00C03E5D" w:rsidRPr="00A315DD">
        <w:t>. La velocidad y magnitud de su propagación llevó a las autoridades sanitarias internacionales a implementar medidas drásticas, incluyendo cuarentenas obligatorias y la suspensión de actividades económicas y sociales (OMS, 2020).</w:t>
      </w:r>
    </w:p>
    <w:p w14:paraId="71AD32A6" w14:textId="654AA23D" w:rsidR="00C03E5D" w:rsidRPr="00A315DD" w:rsidRDefault="00C03E5D" w:rsidP="008A7EEF">
      <w:pPr>
        <w:tabs>
          <w:tab w:val="left" w:pos="2966"/>
        </w:tabs>
      </w:pPr>
      <w:r w:rsidRPr="00A315DD">
        <w:t>La emergencia sanitaria provocada por el COVID</w:t>
      </w:r>
      <w:r w:rsidR="00592C24">
        <w:noBreakHyphen/>
      </w:r>
      <w:r w:rsidRPr="00A315DD">
        <w:t xml:space="preserve">19 impuso un nuevo paradigma en la gestión de la salud pública, con repercusiones particularmente significativas en el sector educativo. La comunidad universitaria enfrentó el desafío de una transformación acelerada, </w:t>
      </w:r>
      <w:r w:rsidR="006924FE">
        <w:t xml:space="preserve">y se requirió </w:t>
      </w:r>
      <w:r w:rsidRPr="00A315DD">
        <w:t xml:space="preserve">que tanto estudiantes como docentes desarrollaran competencias digitales para </w:t>
      </w:r>
      <w:r w:rsidRPr="00A315DD">
        <w:lastRenderedPageBreak/>
        <w:t>adaptarse al entorno virtual. Este proceso de adaptación demandó una capacitación intensiva para garantizar la continuidad académica, permitiendo a los estudiantes cumplir con sus obligaciones curriculares y mantener su progresión académica (Bautista et al., 2020).</w:t>
      </w:r>
      <w:r w:rsidR="006924FE" w:rsidRPr="006924FE">
        <w:rPr>
          <w:rFonts w:ascii="Calibri" w:eastAsia="Calibri" w:hAnsi="Calibri"/>
          <w:b/>
          <w:bCs/>
          <w:noProof/>
          <w:color w:val="EE0000"/>
          <w:kern w:val="2"/>
          <w:lang w:val="es-MX" w:eastAsia="en-US"/>
          <w14:ligatures w14:val="standardContextual"/>
        </w:rPr>
        <w:t xml:space="preserve"> </w:t>
      </w:r>
    </w:p>
    <w:p w14:paraId="1C7D050A" w14:textId="7F2DE124" w:rsidR="00C03E5D" w:rsidRPr="00C47566" w:rsidRDefault="00C03E5D" w:rsidP="008A7EEF">
      <w:pPr>
        <w:tabs>
          <w:tab w:val="left" w:pos="2966"/>
        </w:tabs>
      </w:pPr>
      <w:r w:rsidRPr="00A315DD">
        <w:t xml:space="preserve">La transición hacia la virtualidad reveló importantes brechas en la preparación digital de </w:t>
      </w:r>
      <w:r w:rsidR="00A37D4C">
        <w:t>los docentes</w:t>
      </w:r>
      <w:r w:rsidR="001050D1" w:rsidRPr="00C47566">
        <w:rPr>
          <w:noProof/>
        </w:rPr>
        <w:t xml:space="preserve"> (SEP, 2020)</w:t>
      </w:r>
      <w:r w:rsidRPr="00C47566">
        <w:t xml:space="preserve">. Un dato particularmente revelador muestra que aproximadamente uno de cada seis docentes se vio obligado a adoptar la modalidad virtual sin experiencia previa en este formato. Los estudiantes manifestaron preocupaciones significativas respecto a la efectividad de esta nueva modalidad de enseñanza, cuestionando específicamente la pertinencia del diseño instruccional y los métodos de evaluación implementados, los cuales percibían como desalineados con las necesidades y características del aprendizaje virtual </w:t>
      </w:r>
      <w:r w:rsidR="00EE0F47" w:rsidRPr="00C47566">
        <w:rPr>
          <w:noProof/>
        </w:rPr>
        <w:t>(Carrazco, 2021)</w:t>
      </w:r>
      <w:r w:rsidRPr="00C47566">
        <w:t>.</w:t>
      </w:r>
    </w:p>
    <w:p w14:paraId="0337187E" w14:textId="301C5DF4" w:rsidR="00C03E5D" w:rsidRPr="00A315DD" w:rsidRDefault="00C03E5D" w:rsidP="008A7EEF">
      <w:pPr>
        <w:tabs>
          <w:tab w:val="left" w:pos="2966"/>
        </w:tabs>
      </w:pPr>
      <w:r w:rsidRPr="00C47566">
        <w:t>En este contexto de transformación educativa, es fundamental reconocer que la educación a distancia ya contaba con una</w:t>
      </w:r>
      <w:r w:rsidRPr="00A315DD">
        <w:t xml:space="preserve"> trayectoria establecida, utilizando diversos medios de comunicación previos a internet. Sin embargo, el desarrollo tecnológico contemporáneo, particularmente internet y las plataformas de gestión del aprendizaje, representó una evolución significativa en las posibilidades de la educación remota. Si bien estas herramientas tecnológicas ya existían y eran utilizadas por algunos docentes e instituciones, fue la urgencia impuesta por </w:t>
      </w:r>
      <w:r w:rsidR="004A6BA9">
        <w:t>la pandemia de COVID</w:t>
      </w:r>
      <w:r w:rsidRPr="00A315DD">
        <w:t xml:space="preserve">-19 la que </w:t>
      </w:r>
      <w:r w:rsidR="00AD269B">
        <w:t>orilló a</w:t>
      </w:r>
      <w:r w:rsidRPr="00A315DD">
        <w:t xml:space="preserve"> su adopción generalizada, convirtiéndolas en instrumentos fundamentales para mantener la continuidad educativa durante el período de aislamiento social obligatorio.</w:t>
      </w:r>
    </w:p>
    <w:p w14:paraId="69FFF20B" w14:textId="77777777" w:rsidR="00255DE9" w:rsidRDefault="00255DE9" w:rsidP="008A7EEF">
      <w:pPr>
        <w:ind w:firstLine="0"/>
        <w:rPr>
          <w:b/>
          <w:bCs/>
          <w:noProof/>
          <w:lang w:val="es-MX"/>
        </w:rPr>
      </w:pPr>
    </w:p>
    <w:p w14:paraId="72E3B05D" w14:textId="389FEAD0" w:rsidR="00265EFE" w:rsidRPr="00A315DD" w:rsidRDefault="00C03E5D" w:rsidP="00255DE9">
      <w:pPr>
        <w:ind w:firstLine="0"/>
        <w:jc w:val="center"/>
        <w:rPr>
          <w:b/>
          <w:bCs/>
          <w:noProof/>
          <w:lang w:val="es-MX"/>
        </w:rPr>
      </w:pPr>
      <w:r w:rsidRPr="00A315DD">
        <w:rPr>
          <w:b/>
          <w:bCs/>
          <w:noProof/>
          <w:lang w:val="es-MX"/>
        </w:rPr>
        <w:t>Clases virtuales</w:t>
      </w:r>
    </w:p>
    <w:p w14:paraId="64AF3DE0" w14:textId="3B54F94E" w:rsidR="0054279E" w:rsidRPr="00A315DD" w:rsidRDefault="0054279E" w:rsidP="008A7EEF">
      <w:pPr>
        <w:tabs>
          <w:tab w:val="left" w:pos="2966"/>
        </w:tabs>
      </w:pPr>
      <w:r w:rsidRPr="00A315DD">
        <w:t xml:space="preserve">La transición hacia las clases virtuales surgió como una respuesta necesaria ante la imposibilidad de mantener los procesos educativos presenciales durante la pandemia. Diversos estudios han analizado el impacto de esta transformación en diferentes contextos educativos. </w:t>
      </w:r>
      <w:proofErr w:type="spellStart"/>
      <w:r w:rsidRPr="00A315DD">
        <w:t>Jusufi</w:t>
      </w:r>
      <w:proofErr w:type="spellEnd"/>
      <w:r w:rsidRPr="00A315DD">
        <w:t xml:space="preserve"> et al. (2023) realizaron una investigación en la Universidad de </w:t>
      </w:r>
      <w:proofErr w:type="spellStart"/>
      <w:r w:rsidRPr="00A315DD">
        <w:t>Prizren</w:t>
      </w:r>
      <w:proofErr w:type="spellEnd"/>
      <w:r w:rsidRPr="00A315DD">
        <w:t xml:space="preserve"> </w:t>
      </w:r>
      <w:proofErr w:type="spellStart"/>
      <w:r w:rsidRPr="00A315DD">
        <w:t>Ukshin</w:t>
      </w:r>
      <w:proofErr w:type="spellEnd"/>
      <w:r w:rsidRPr="00A315DD">
        <w:t xml:space="preserve"> </w:t>
      </w:r>
      <w:proofErr w:type="spellStart"/>
      <w:r w:rsidRPr="00A315DD">
        <w:t>Hoti</w:t>
      </w:r>
      <w:proofErr w:type="spellEnd"/>
      <w:r w:rsidRPr="00A315DD">
        <w:t xml:space="preserve"> (UPZ), donde encuestaron a 153 estudiantes sobre la efectividad de la enseñanza en línea durante la crisis sanitaria. Sus hallazgos revelaron desafíos </w:t>
      </w:r>
      <w:r w:rsidR="00F90A80">
        <w:t xml:space="preserve">importantes </w:t>
      </w:r>
      <w:r w:rsidRPr="00A315DD">
        <w:t xml:space="preserve">relacionados con tres aspectos fundamentales: la adaptación a las clases virtuales, la calidad de la conectividad a </w:t>
      </w:r>
      <w:r w:rsidR="00571F86" w:rsidRPr="00A315DD">
        <w:t xml:space="preserve">internet </w:t>
      </w:r>
      <w:r w:rsidRPr="00A315DD">
        <w:t>y el acceso a equipos de cómputo adecuados, factores que impactaron negativamente la satisfacción de los estudiantes con el proceso de aprendizaje.</w:t>
      </w:r>
    </w:p>
    <w:p w14:paraId="31E59F74" w14:textId="2EA1798E" w:rsidR="0054279E" w:rsidRPr="00A315DD" w:rsidRDefault="0054279E" w:rsidP="008A7EEF">
      <w:pPr>
        <w:tabs>
          <w:tab w:val="left" w:pos="2966"/>
        </w:tabs>
      </w:pPr>
      <w:r w:rsidRPr="00A315DD">
        <w:lastRenderedPageBreak/>
        <w:t xml:space="preserve">Profundizando en esta línea de investigación, </w:t>
      </w:r>
      <w:proofErr w:type="spellStart"/>
      <w:r w:rsidRPr="00A315DD">
        <w:t>Acheampong</w:t>
      </w:r>
      <w:proofErr w:type="spellEnd"/>
      <w:r w:rsidRPr="00A315DD">
        <w:t xml:space="preserve"> (2023) desarrolló un estudio cualitativo mediante entrevistas semiestructuradas a 30 estudiantes seleccionados intencionalmente. Los resultados fueron reveladores: 70% de los participantes experimentó un cambio paradigmático en su experiencia de aprendizaje al comparar los períodos pre y pos</w:t>
      </w:r>
      <w:r w:rsidR="00DB04F5">
        <w:t>-</w:t>
      </w:r>
      <w:r w:rsidRPr="00A315DD">
        <w:t xml:space="preserve">COVID-19. El estudio también identificó que las características sociodemográficas influyeron </w:t>
      </w:r>
      <w:r w:rsidR="00C016AF" w:rsidRPr="00A315DD">
        <w:t>en 60</w:t>
      </w:r>
      <w:r w:rsidRPr="00A315DD">
        <w:t>% de los estudiantes, mientras que el estatus socioeconómico familiar impactó los logros académicos del 57%. Notablemente, 63% de los estudiantes enfrentó múltiples desafíos que afectaron directamente su rendimiento académico.</w:t>
      </w:r>
    </w:p>
    <w:p w14:paraId="51230041" w14:textId="4944FAD5" w:rsidR="0054279E" w:rsidRPr="00A315DD" w:rsidRDefault="0054279E" w:rsidP="008A7EEF">
      <w:pPr>
        <w:tabs>
          <w:tab w:val="left" w:pos="2966"/>
        </w:tabs>
      </w:pPr>
      <w:r w:rsidRPr="00A315DD">
        <w:t xml:space="preserve">En el ámbito de la educación de posgrado, </w:t>
      </w:r>
      <w:proofErr w:type="spellStart"/>
      <w:r w:rsidRPr="00A315DD">
        <w:t>Azzali</w:t>
      </w:r>
      <w:proofErr w:type="spellEnd"/>
      <w:r w:rsidRPr="00A315DD">
        <w:t xml:space="preserve"> et al. (202</w:t>
      </w:r>
      <w:r w:rsidR="00BD3EDA">
        <w:t>3</w:t>
      </w:r>
      <w:r w:rsidRPr="00A315DD">
        <w:t xml:space="preserve">) analizaron la transición de evaluaciones presenciales a en línea en programas de maestría. Su investigación, centrada en la primera ola de COVID-19 en marzo de 2020, contribuyó significativamente al debate sobre el costo-beneficio de esta transición en la calidad educativa, particularmente en el campo de la </w:t>
      </w:r>
      <w:r w:rsidR="00423D37" w:rsidRPr="00A315DD">
        <w:t>contabilidad</w:t>
      </w:r>
      <w:r w:rsidR="00423D37">
        <w:t>, dado que hubo</w:t>
      </w:r>
      <w:r w:rsidRPr="00A315DD">
        <w:t xml:space="preserve"> una disminución en la eficacia de la participación estudiantil en el entorno virtual.</w:t>
      </w:r>
    </w:p>
    <w:p w14:paraId="57801717" w14:textId="6AB45A5E" w:rsidR="0054279E" w:rsidRPr="00A315DD" w:rsidRDefault="0054279E" w:rsidP="008A7EEF">
      <w:pPr>
        <w:tabs>
          <w:tab w:val="left" w:pos="2966"/>
        </w:tabs>
      </w:pPr>
      <w:r w:rsidRPr="00A315DD">
        <w:t>Por su parte, Mondo (2021) examinó el impacto de la transición a la asesoría virtual en la educación superior de California, analizando las experiencias de 74 participantes de 43 instituciones mediante cuestionarios en línea. El estudio identificó que los principales obstáculos fueron de naturaleza tecnológica, especialmente en relación con el acceso a tecnología confiable. Las recomendaciones incluyeron la implementación de plataformas alternativas de asesoramiento, sistemas automatizados, capacitación integral para docentes y personal, y la estandarización de los métodos de evaluación.</w:t>
      </w:r>
      <w:r w:rsidR="00A43ECB" w:rsidRPr="00A315DD">
        <w:t xml:space="preserve"> </w:t>
      </w:r>
      <w:r w:rsidRPr="00A315DD">
        <w:t>Complementando estas investigaciones, Darling-Aduana et al. (2022) exploraron mediante encuestas los factores que influyen en la selección del modo de aprendizaje y su relación con la participación y el rendimiento académico de los estudiantes en entornos virtuales.</w:t>
      </w:r>
    </w:p>
    <w:p w14:paraId="6802A1F3" w14:textId="3A4006AF" w:rsidR="0054279E" w:rsidRDefault="0054279E" w:rsidP="008A7EEF">
      <w:pPr>
        <w:tabs>
          <w:tab w:val="left" w:pos="2966"/>
        </w:tabs>
      </w:pPr>
      <w:r w:rsidRPr="00A315DD">
        <w:t>El análisis comparativo de la literatura revela una clara distinción entre la dinámica de las clases presenciales y virtuales. La mediación tecnológica en las plataformas virtuales introdujo limitaciones significativas en la interacción docente-alumno durante las sesiones sincrónicas, principalmente debido a restricciones en la calidad del audio y la brevedad de los intercambios comunicativos</w:t>
      </w:r>
      <w:r w:rsidR="00864D14">
        <w:t xml:space="preserve"> (</w:t>
      </w:r>
      <w:proofErr w:type="spellStart"/>
      <w:r w:rsidR="00864D14">
        <w:t>Acheampong</w:t>
      </w:r>
      <w:proofErr w:type="spellEnd"/>
      <w:r w:rsidR="00864D14">
        <w:t xml:space="preserve">, 2023; </w:t>
      </w:r>
      <w:proofErr w:type="spellStart"/>
      <w:r w:rsidR="00864D14">
        <w:t>Azzali</w:t>
      </w:r>
      <w:proofErr w:type="spellEnd"/>
      <w:r w:rsidR="00864D14">
        <w:t xml:space="preserve"> et al., 2022; </w:t>
      </w:r>
      <w:proofErr w:type="spellStart"/>
      <w:r w:rsidR="00864D14">
        <w:t>Jusufi</w:t>
      </w:r>
      <w:proofErr w:type="spellEnd"/>
      <w:r w:rsidR="00864D14">
        <w:t xml:space="preserve"> et al., 2023; Mondo, 2021). </w:t>
      </w:r>
    </w:p>
    <w:p w14:paraId="168A1EC3" w14:textId="77777777" w:rsidR="00E905CE" w:rsidRPr="00A315DD" w:rsidRDefault="00E905CE" w:rsidP="008A7EEF">
      <w:pPr>
        <w:tabs>
          <w:tab w:val="left" w:pos="2966"/>
        </w:tabs>
      </w:pPr>
    </w:p>
    <w:p w14:paraId="480BC3E3" w14:textId="47A0B3B0" w:rsidR="0054279E" w:rsidRPr="00A315DD" w:rsidRDefault="0054279E" w:rsidP="008A7EEF">
      <w:pPr>
        <w:tabs>
          <w:tab w:val="left" w:pos="2966"/>
        </w:tabs>
      </w:pPr>
      <w:r w:rsidRPr="00A315DD">
        <w:lastRenderedPageBreak/>
        <w:t>Como señala Clark (2021)</w:t>
      </w:r>
      <w:r w:rsidR="009F6754">
        <w:t xml:space="preserve"> el sistema educativo nacional enfrentó desafíos </w:t>
      </w:r>
      <w:r w:rsidR="00F90A80">
        <w:t>críticos</w:t>
      </w:r>
      <w:r w:rsidR="009F6754">
        <w:t xml:space="preserve"> en esta transición, principalmente debido al acostumbrado y extendido formato presencial y los incipientes usos de una educación virtual que aún buscaba ser </w:t>
      </w:r>
      <w:r w:rsidRPr="00A315DD">
        <w:t>inclusiva y efectiva. Sin embargo, Beltrán (2021) destaca un aspecto positivo de esta transformación forzada: el desarrollo de nuevas destrezas y habilidades tecnológicas que continúan enriqueciendo la práctica educativa presencial en la actualidad.</w:t>
      </w:r>
    </w:p>
    <w:p w14:paraId="0666C8CA" w14:textId="71726512" w:rsidR="0054279E" w:rsidRPr="00A315DD" w:rsidRDefault="0054279E" w:rsidP="008A7EEF">
      <w:pPr>
        <w:tabs>
          <w:tab w:val="left" w:pos="2966"/>
        </w:tabs>
      </w:pPr>
      <w:r w:rsidRPr="00A315DD">
        <w:t xml:space="preserve">Esta experiencia documentada demuestra que el proceso de enseñanza-aprendizaje durante la pandemia adquirió un ritmo y dinámica particulares, condicionados por las limitaciones de la modalidad en línea. Este período de adaptación no solo impactó el nivel de aprendizaje </w:t>
      </w:r>
      <w:r w:rsidR="00A43ECB" w:rsidRPr="00A315DD">
        <w:t>inmediato,</w:t>
      </w:r>
      <w:r w:rsidRPr="00A315DD">
        <w:t xml:space="preserve"> sino que también influyó en los ciclos académicos subsecuentes, dejando lecciones importantes para la evolución futura de la educación superior.</w:t>
      </w:r>
    </w:p>
    <w:p w14:paraId="59C684E8" w14:textId="77777777" w:rsidR="00255DE9" w:rsidRDefault="00255DE9" w:rsidP="008A7EEF">
      <w:pPr>
        <w:ind w:firstLine="0"/>
        <w:rPr>
          <w:b/>
          <w:bCs/>
          <w:noProof/>
          <w:lang w:val="es-MX"/>
        </w:rPr>
      </w:pPr>
    </w:p>
    <w:p w14:paraId="32822394" w14:textId="1AF590F3" w:rsidR="003F143A" w:rsidRPr="00A315DD" w:rsidRDefault="003F143A" w:rsidP="00255DE9">
      <w:pPr>
        <w:ind w:firstLine="0"/>
        <w:jc w:val="center"/>
        <w:rPr>
          <w:b/>
          <w:bCs/>
          <w:noProof/>
          <w:lang w:val="es-MX"/>
        </w:rPr>
      </w:pPr>
      <w:r w:rsidRPr="00A315DD">
        <w:rPr>
          <w:b/>
          <w:bCs/>
          <w:noProof/>
          <w:lang w:val="es-MX"/>
        </w:rPr>
        <w:t>Rendimiento académico</w:t>
      </w:r>
    </w:p>
    <w:p w14:paraId="704AE135" w14:textId="431630A0" w:rsidR="002A5A63" w:rsidRPr="00A315DD" w:rsidRDefault="002A5A63" w:rsidP="008A7EEF">
      <w:pPr>
        <w:tabs>
          <w:tab w:val="left" w:pos="2966"/>
        </w:tabs>
      </w:pPr>
      <w:r w:rsidRPr="00A315DD">
        <w:t xml:space="preserve">La excepcional situación impuesta por la pandemia hace necesario reexaminar el concepto de rendimiento académico, un elemento fundamental en todo proceso educativo </w:t>
      </w:r>
      <w:r w:rsidR="00E7011B">
        <w:t>para</w:t>
      </w:r>
      <w:r w:rsidRPr="00A315DD">
        <w:t xml:space="preserve"> la calidad de la enseñanza. Este concepto se puede comprender desde una perspectiva dual, según las contribuciones de diversos autores. Por un </w:t>
      </w:r>
      <w:r w:rsidR="00DF0F5C" w:rsidRPr="00A315DD">
        <w:t>lado,</w:t>
      </w:r>
      <w:r w:rsidR="005D576D">
        <w:t xml:space="preserve"> para </w:t>
      </w:r>
      <w:proofErr w:type="spellStart"/>
      <w:r w:rsidR="005D576D" w:rsidRPr="005D576D">
        <w:t>Isaacs</w:t>
      </w:r>
      <w:proofErr w:type="spellEnd"/>
      <w:r w:rsidR="005D576D" w:rsidRPr="005D576D">
        <w:t xml:space="preserve"> y </w:t>
      </w:r>
      <w:proofErr w:type="spellStart"/>
      <w:r w:rsidR="005D576D" w:rsidRPr="005D576D">
        <w:t>Tourón</w:t>
      </w:r>
      <w:proofErr w:type="spellEnd"/>
      <w:r w:rsidR="005D576D" w:rsidRPr="005D576D">
        <w:t xml:space="preserve"> (1984) se centra</w:t>
      </w:r>
      <w:r w:rsidR="009006DE">
        <w:t>n</w:t>
      </w:r>
      <w:r w:rsidR="005D576D" w:rsidRPr="005D576D">
        <w:t xml:space="preserve"> en elementos institucionales como la calidad docente, las metodologías didácticas empleadas y la filosofía institucional</w:t>
      </w:r>
      <w:r w:rsidR="005D576D">
        <w:t xml:space="preserve"> para</w:t>
      </w:r>
      <w:r w:rsidRPr="00A315DD">
        <w:t xml:space="preserve"> la consecución de niveles de aprendizaje, donde el estudiante actúa como protagonista activo bajo la guía del profesor, desarrollándose de manera autónoma.</w:t>
      </w:r>
      <w:r w:rsidR="005D576D">
        <w:t xml:space="preserve"> </w:t>
      </w:r>
      <w:r w:rsidR="00E66CA9">
        <w:t>Por otra parte,</w:t>
      </w:r>
      <w:r w:rsidR="005D576D">
        <w:t xml:space="preserve"> la segunda perspectiva del rendimiento académico</w:t>
      </w:r>
      <w:r w:rsidR="005D576D" w:rsidRPr="005D576D">
        <w:t xml:space="preserve"> </w:t>
      </w:r>
      <w:r w:rsidR="005D576D">
        <w:t xml:space="preserve">queda representada </w:t>
      </w:r>
      <w:r w:rsidR="00DF0F5C">
        <w:t xml:space="preserve">según </w:t>
      </w:r>
      <w:r w:rsidR="00DF0F5C" w:rsidRPr="00DF0F5C">
        <w:t xml:space="preserve">Álvaro et al. (1990) </w:t>
      </w:r>
      <w:r w:rsidR="005D576D">
        <w:t>por</w:t>
      </w:r>
      <w:r w:rsidR="005D576D" w:rsidRPr="005D576D">
        <w:t xml:space="preserve"> las características personales del estudiante, incluyendo su historial académico, capacidades cognitivas (inteligencia y razonamiento), rasgos de personalidad, aspiraciones profesionales, autoconcepto y motivación.</w:t>
      </w:r>
    </w:p>
    <w:p w14:paraId="1FEA6114" w14:textId="46AB1D02" w:rsidR="00E7011B" w:rsidRDefault="002A5A63" w:rsidP="008A7EEF">
      <w:pPr>
        <w:tabs>
          <w:tab w:val="left" w:pos="2966"/>
        </w:tabs>
      </w:pPr>
      <w:r w:rsidRPr="00A315DD">
        <w:t xml:space="preserve">En el contexto específico de </w:t>
      </w:r>
      <w:r w:rsidR="004A6BA9">
        <w:t>la pandemia de COVID</w:t>
      </w:r>
      <w:r w:rsidR="0091570D">
        <w:noBreakHyphen/>
      </w:r>
      <w:r w:rsidRPr="00A315DD">
        <w:t xml:space="preserve">19, diversos investigadores han examinado las transformaciones en el rendimiento académico. </w:t>
      </w:r>
      <w:r w:rsidR="00C53D27">
        <w:t xml:space="preserve">Expósito y </w:t>
      </w:r>
      <w:proofErr w:type="spellStart"/>
      <w:r w:rsidR="00C53D27">
        <w:t>Marsollier</w:t>
      </w:r>
      <w:proofErr w:type="spellEnd"/>
      <w:r w:rsidRPr="00A315DD">
        <w:t xml:space="preserve"> (2020) analiz</w:t>
      </w:r>
      <w:r w:rsidR="00B96F8E">
        <w:t>aron</w:t>
      </w:r>
      <w:r w:rsidRPr="00A315DD">
        <w:t xml:space="preserve"> las estrategias y recursos pedagógico-tecnológicos implementados durante el confinamiento, revelando que las desigualdades en el acceso y uso de tecnologías educativas se manifestaron en </w:t>
      </w:r>
      <w:r w:rsidR="00E7011B">
        <w:t xml:space="preserve">función de diversos factores del contexto educativo como la institución, </w:t>
      </w:r>
      <w:r w:rsidR="00FE7A10">
        <w:t xml:space="preserve">las </w:t>
      </w:r>
      <w:r w:rsidR="00E7011B">
        <w:t>condiciones socioeconómicas</w:t>
      </w:r>
      <w:r w:rsidR="00FE7A10">
        <w:t xml:space="preserve">, </w:t>
      </w:r>
      <w:r w:rsidR="00E7011B">
        <w:t>familiares y el nivel de rendimiento académico de los estudiantes.</w:t>
      </w:r>
    </w:p>
    <w:p w14:paraId="2AEF9214" w14:textId="69A2D2EC" w:rsidR="002A5A63" w:rsidRPr="00A315DD" w:rsidRDefault="002A5A63" w:rsidP="008A7EEF">
      <w:pPr>
        <w:tabs>
          <w:tab w:val="left" w:pos="2966"/>
        </w:tabs>
      </w:pPr>
      <w:r w:rsidRPr="00A315DD">
        <w:lastRenderedPageBreak/>
        <w:t>Inga</w:t>
      </w:r>
      <w:r w:rsidR="00174623">
        <w:t>-Lindo y Aguirre-Chávez</w:t>
      </w:r>
      <w:r w:rsidRPr="00A315DD">
        <w:t xml:space="preserve"> (2021) evalu</w:t>
      </w:r>
      <w:r w:rsidR="00DF0F5C">
        <w:t>aron</w:t>
      </w:r>
      <w:r w:rsidRPr="00A315DD">
        <w:t xml:space="preserve"> la efectividad del enfoque virtual en proporcionar un aprendizaje holístico durante la pandemia. Su estudio con 100 estudiantes universitarios demostró resultados positivos en la satisfacción estudiantil, atribuibles a la implementación inteligente de herramientas digitales bajo un enfoque multidimensional, flexible y disciplinado, combinando efectivamente sistemas sincrónicos y asincrónicos.</w:t>
      </w:r>
    </w:p>
    <w:p w14:paraId="43C3D89D" w14:textId="4DF027A6" w:rsidR="002A5A63" w:rsidRPr="00A315DD" w:rsidRDefault="00BB2CD2" w:rsidP="008A7EEF">
      <w:pPr>
        <w:tabs>
          <w:tab w:val="left" w:pos="2966"/>
        </w:tabs>
      </w:pPr>
      <w:r>
        <w:t>En l</w:t>
      </w:r>
      <w:r w:rsidR="002A5A63" w:rsidRPr="00A315DD">
        <w:t>a investigación de</w:t>
      </w:r>
      <w:r w:rsidR="000C5F1D">
        <w:t xml:space="preserve"> Condori et al. </w:t>
      </w:r>
      <w:r w:rsidR="002A5A63" w:rsidRPr="00A315DD">
        <w:t>(2021) identific</w:t>
      </w:r>
      <w:r w:rsidR="00C46B93">
        <w:t>aron</w:t>
      </w:r>
      <w:r w:rsidR="002A5A63" w:rsidRPr="00A315DD">
        <w:t xml:space="preserve"> los principales obstáculos enfrentados por los estudiantes: problemas de conectividad y acceso a internet (91%), necesidad de socialización académica (77%), desmotivación estudiantil (63%) y limitado conocimiento de plataformas educativas virtuales (56%). Por su parte, </w:t>
      </w:r>
      <w:r w:rsidR="00DF1B08">
        <w:t>García et al.</w:t>
      </w:r>
      <w:r w:rsidR="002A5A63" w:rsidRPr="00A315DD">
        <w:t xml:space="preserve"> (202</w:t>
      </w:r>
      <w:r w:rsidR="00DF1B08">
        <w:t>2</w:t>
      </w:r>
      <w:r w:rsidR="002A5A63" w:rsidRPr="00A315DD">
        <w:t>) examin</w:t>
      </w:r>
      <w:r w:rsidR="00C46B93">
        <w:t>aron</w:t>
      </w:r>
      <w:r w:rsidR="002A5A63" w:rsidRPr="00A315DD">
        <w:t xml:space="preserve"> la relación entre competencias digitales y rendimiento académico, confirmando que los estudiantes con mayores habilidades digitales obtuvieron mejor desempeño académico.</w:t>
      </w:r>
    </w:p>
    <w:p w14:paraId="4B59E696" w14:textId="35A32597" w:rsidR="002A5A63" w:rsidRPr="00A315DD" w:rsidRDefault="00A30DD6" w:rsidP="008A7EEF">
      <w:pPr>
        <w:tabs>
          <w:tab w:val="left" w:pos="2966"/>
        </w:tabs>
      </w:pPr>
      <w:r>
        <w:t>Erosa et al.</w:t>
      </w:r>
      <w:r w:rsidR="002A5A63" w:rsidRPr="00A315DD">
        <w:t xml:space="preserve"> (2021) realiz</w:t>
      </w:r>
      <w:r w:rsidR="00BB7ACB">
        <w:t>aron</w:t>
      </w:r>
      <w:r w:rsidR="002A5A63" w:rsidRPr="00A315DD">
        <w:t xml:space="preserve"> un estudio más amplio con 576 universitarios (75% mujeres, 25% hombres) empleando una escala Likert. Los hallazgos revelaron que 3% suspendió estudios y 8.9% reprobó al menos una materia debido a la pandemia. Las modalidades de estudio se distribuyeron entre sincrónica (52.1%), mixta (44.8%) y asincrónica (3.1%). Zoom dominó como plataforma preferida (92.9%), seguida por </w:t>
      </w:r>
      <w:proofErr w:type="spellStart"/>
      <w:r w:rsidR="002A5A63" w:rsidRPr="00A315DD">
        <w:t>Meet</w:t>
      </w:r>
      <w:proofErr w:type="spellEnd"/>
      <w:r w:rsidR="002A5A63" w:rsidRPr="00A315DD">
        <w:t xml:space="preserve"> (43.7%), Google </w:t>
      </w:r>
      <w:proofErr w:type="spellStart"/>
      <w:r w:rsidR="002A5A63" w:rsidRPr="00A315DD">
        <w:t>Classroom</w:t>
      </w:r>
      <w:proofErr w:type="spellEnd"/>
      <w:r w:rsidR="002A5A63" w:rsidRPr="00A315DD">
        <w:t xml:space="preserve"> (14.3%), Moodle (12.2%) y Microsoft </w:t>
      </w:r>
      <w:proofErr w:type="spellStart"/>
      <w:r w:rsidR="002A5A63" w:rsidRPr="00A315DD">
        <w:t>Teams</w:t>
      </w:r>
      <w:proofErr w:type="spellEnd"/>
      <w:r w:rsidR="002A5A63" w:rsidRPr="00A315DD">
        <w:t xml:space="preserve"> (10.8%). Aunque el aprendizaje en línea fue generalmente satisfactorio, un tercio de los estudiantes expresó insatisfacción con los resultados obtenidos.</w:t>
      </w:r>
    </w:p>
    <w:p w14:paraId="52EFE361" w14:textId="41D1CDD0" w:rsidR="002A5A63" w:rsidRPr="00A315DD" w:rsidRDefault="002A5A63" w:rsidP="008A7EEF">
      <w:pPr>
        <w:tabs>
          <w:tab w:val="left" w:pos="2966"/>
        </w:tabs>
      </w:pPr>
      <w:r w:rsidRPr="00A315DD">
        <w:t xml:space="preserve">Finalmente, </w:t>
      </w:r>
      <w:proofErr w:type="spellStart"/>
      <w:r w:rsidRPr="00A315DD">
        <w:t>Gervacio</w:t>
      </w:r>
      <w:proofErr w:type="spellEnd"/>
      <w:r w:rsidRPr="00A315DD">
        <w:t xml:space="preserve"> </w:t>
      </w:r>
      <w:r w:rsidR="00F6461E">
        <w:t xml:space="preserve">y Castillo </w:t>
      </w:r>
      <w:r w:rsidRPr="00A315DD">
        <w:t>(2021) analiz</w:t>
      </w:r>
      <w:r w:rsidR="00F6461E">
        <w:t>aron</w:t>
      </w:r>
      <w:r w:rsidRPr="00A315DD">
        <w:t xml:space="preserve"> los desafíos académicos específicos de estudiantes de cuarto y sexto semestre en su transición a la virtualidad. Su investigación reveló impactos negativos en el rendimiento académico, principalmente vinculados a factores socioeconómicos que afectaron tanto a estudiantes como a sus familias. Las consecuencias incluyeron vulnerabilidad socioemocional significativa y estancamiento en el progreso académico.</w:t>
      </w:r>
    </w:p>
    <w:p w14:paraId="3EC156A1" w14:textId="5523BED4" w:rsidR="00066E51" w:rsidRPr="00A315DD" w:rsidRDefault="00066E51" w:rsidP="008A7EEF">
      <w:pPr>
        <w:tabs>
          <w:tab w:val="left" w:pos="2966"/>
        </w:tabs>
      </w:pPr>
      <w:r w:rsidRPr="00A315DD">
        <w:t xml:space="preserve">Esta revisión de literatura evidencia </w:t>
      </w:r>
      <w:bookmarkStart w:id="2" w:name="_Hlk210162092"/>
      <w:r w:rsidR="00A73126">
        <w:t>las múltiples dimensiones</w:t>
      </w:r>
      <w:r w:rsidRPr="00A315DD">
        <w:t xml:space="preserve"> </w:t>
      </w:r>
      <w:bookmarkEnd w:id="2"/>
      <w:r w:rsidRPr="00A315DD">
        <w:t xml:space="preserve">del impacto que </w:t>
      </w:r>
      <w:bookmarkStart w:id="3" w:name="_Hlk210162753"/>
      <w:r w:rsidR="004A6BA9">
        <w:t xml:space="preserve">la pandemia de </w:t>
      </w:r>
      <w:r w:rsidR="00EE0AC3">
        <w:t>COVID-19</w:t>
      </w:r>
      <w:bookmarkEnd w:id="3"/>
      <w:r w:rsidRPr="00A315DD">
        <w:t xml:space="preserve"> ha tenido en la educación superior, particularmente en el rendimiento académico y la adaptación a entornos virtuales de aprendizaje. La diversidad de hallazgos y experiencias documentadas en diferentes contextos educativos subraya la importancia de examinar este fenómeno en el contexto específico de las instituciones mexicanas.</w:t>
      </w:r>
      <w:r w:rsidR="00F62D64">
        <w:t xml:space="preserve"> </w:t>
      </w:r>
      <w:r w:rsidR="00EE0AC3">
        <w:t>En este sentido</w:t>
      </w:r>
      <w:r w:rsidR="00B80AFC">
        <w:t xml:space="preserve">, el estudio tuvo por objetivo determinar la percepción de los </w:t>
      </w:r>
      <w:r w:rsidR="00B80AFC">
        <w:lastRenderedPageBreak/>
        <w:t xml:space="preserve">estudiantes sobre el impacto de la pandemia de COVID-19 y las clases virtuales en el rendimiento académico mediante la hipótesis: La pandemia de COVID-19 y las clases virtuales impactaron el rendimiento académico de </w:t>
      </w:r>
      <w:r w:rsidR="00E60BB8">
        <w:t>los estudiantes</w:t>
      </w:r>
      <w:r w:rsidR="00F62D64">
        <w:t>.</w:t>
      </w:r>
    </w:p>
    <w:p w14:paraId="14A506A0" w14:textId="77777777" w:rsidR="00255DE9" w:rsidRDefault="00255DE9" w:rsidP="008A7EEF">
      <w:pPr>
        <w:ind w:firstLine="0"/>
        <w:rPr>
          <w:b/>
          <w:bCs/>
        </w:rPr>
      </w:pPr>
    </w:p>
    <w:p w14:paraId="5C18D2E8" w14:textId="2FE58ED3" w:rsidR="003E2949" w:rsidRPr="00255DE9" w:rsidRDefault="003E2949" w:rsidP="00255DE9">
      <w:pPr>
        <w:ind w:firstLine="0"/>
        <w:jc w:val="center"/>
        <w:rPr>
          <w:b/>
          <w:bCs/>
          <w:sz w:val="32"/>
          <w:szCs w:val="32"/>
        </w:rPr>
      </w:pPr>
      <w:r w:rsidRPr="00255DE9">
        <w:rPr>
          <w:b/>
          <w:bCs/>
          <w:sz w:val="32"/>
          <w:szCs w:val="32"/>
        </w:rPr>
        <w:t>Metodología</w:t>
      </w:r>
    </w:p>
    <w:p w14:paraId="2A17F64B" w14:textId="16CA3A1C" w:rsidR="003E2949" w:rsidRPr="00A315DD" w:rsidRDefault="003E2949" w:rsidP="008A7EEF">
      <w:pPr>
        <w:tabs>
          <w:tab w:val="left" w:pos="2966"/>
        </w:tabs>
      </w:pPr>
      <w:r w:rsidRPr="00A315DD">
        <w:t xml:space="preserve">La presente investigación se desarrolló con el objetivo de evaluar la percepción de estudiantes universitarios sobre el impacto de </w:t>
      </w:r>
      <w:r w:rsidR="004A6BA9">
        <w:t xml:space="preserve">la pandemia de </w:t>
      </w:r>
      <w:r w:rsidR="00877186">
        <w:t>COVID-19</w:t>
      </w:r>
      <w:r w:rsidRPr="00A315DD">
        <w:t xml:space="preserve"> y las clases virtuales en el rendimiento académico, centrándose en instituciones de educación superior ubicadas en Ciudad Victoria, Tamaulipas. El estudio implementó una metodología con enfoque cuantitativo, empleando un diseño transversal descriptivo para examinar la relación entre las variables de </w:t>
      </w:r>
      <w:r w:rsidRPr="006B79B5">
        <w:t>estudio</w:t>
      </w:r>
      <w:r w:rsidR="00877186">
        <w:t>; asimismo, se hicieron análisis</w:t>
      </w:r>
      <w:r w:rsidR="00351436">
        <w:t xml:space="preserve"> </w:t>
      </w:r>
      <w:r w:rsidR="00877186">
        <w:t xml:space="preserve">inferenciales </w:t>
      </w:r>
      <w:r w:rsidR="00877186" w:rsidRPr="006B79B5">
        <w:t>(</w:t>
      </w:r>
      <w:r w:rsidRPr="006B79B5">
        <w:t>Hernández-Sampieri et al., 2014). El análisis se fundamentó en medidas de frecuencia y porcentaje</w:t>
      </w:r>
      <w:r w:rsidRPr="00A315DD">
        <w:t>s derivados de estadística descriptiva,</w:t>
      </w:r>
      <w:r w:rsidR="00351436">
        <w:t xml:space="preserve"> y en inferencia estadística mediante una regresión entre las variables</w:t>
      </w:r>
      <w:r w:rsidR="00351436" w:rsidRPr="00351436">
        <w:t>,</w:t>
      </w:r>
      <w:r w:rsidR="00351436">
        <w:t xml:space="preserve"> lo </w:t>
      </w:r>
      <w:r w:rsidR="00877186">
        <w:t>que describe</w:t>
      </w:r>
      <w:r w:rsidR="00351436">
        <w:t xml:space="preserve"> </w:t>
      </w:r>
      <w:r w:rsidR="00351436" w:rsidRPr="00351436">
        <w:t xml:space="preserve">las técnicas empleadas </w:t>
      </w:r>
      <w:r w:rsidR="00351436">
        <w:t>a partir</w:t>
      </w:r>
      <w:r w:rsidR="00351436" w:rsidRPr="00351436">
        <w:t xml:space="preserve"> </w:t>
      </w:r>
      <w:r w:rsidR="00351436">
        <w:t>d</w:t>
      </w:r>
      <w:r w:rsidR="00351436" w:rsidRPr="00351436">
        <w:t>el diseño metodológico</w:t>
      </w:r>
      <w:r w:rsidR="00877186">
        <w:t>,</w:t>
      </w:r>
      <w:r w:rsidRPr="00A315DD">
        <w:t xml:space="preserve"> </w:t>
      </w:r>
      <w:r w:rsidR="00877186">
        <w:t>para evaluar de manera</w:t>
      </w:r>
      <w:r w:rsidRPr="00A315DD">
        <w:t xml:space="preserve"> sistemática las percepciones de los participantes.</w:t>
      </w:r>
    </w:p>
    <w:p w14:paraId="74505251" w14:textId="0031480F" w:rsidR="003E2949" w:rsidRPr="00A315DD" w:rsidRDefault="003E2949" w:rsidP="008A7EEF">
      <w:pPr>
        <w:tabs>
          <w:tab w:val="left" w:pos="2966"/>
        </w:tabs>
      </w:pPr>
      <w:r w:rsidRPr="00A315DD">
        <w:t xml:space="preserve">El instrumento de recolección de datos se construyó integrando indicadores validados de tres fuentes principales: para la evaluación del rendimiento académico se utilizaron los indicadores desarrollados por Preciado-Serrano et al. (2021); la medición de las clases virtuales se fundamentó en el trabajo de </w:t>
      </w:r>
      <w:proofErr w:type="spellStart"/>
      <w:r w:rsidRPr="00A315DD">
        <w:t>Marinoni</w:t>
      </w:r>
      <w:proofErr w:type="spellEnd"/>
      <w:r w:rsidRPr="00A315DD">
        <w:t xml:space="preserve"> et al. (2020); y los efectos del COVID</w:t>
      </w:r>
      <w:r w:rsidR="00C141A9">
        <w:noBreakHyphen/>
      </w:r>
      <w:r w:rsidRPr="00A315DD">
        <w:t>19 se evaluaron mediante indicadores adaptados del cuestionario de Ojeda-Beltrán et al. (2020).</w:t>
      </w:r>
    </w:p>
    <w:p w14:paraId="4872DAAC" w14:textId="2499EF4A" w:rsidR="003E2949" w:rsidRPr="00A315DD" w:rsidRDefault="003E2949" w:rsidP="008A7EEF">
      <w:pPr>
        <w:tabs>
          <w:tab w:val="left" w:pos="2966"/>
        </w:tabs>
      </w:pPr>
      <w:r w:rsidRPr="00A315DD">
        <w:t>El estudio abordó tres dimensiones fundamentales de análisis. La primera dimensión, denominada "pandemia</w:t>
      </w:r>
      <w:r w:rsidR="005C0770">
        <w:t xml:space="preserve"> de</w:t>
      </w:r>
      <w:r w:rsidRPr="00A315DD">
        <w:t xml:space="preserve"> </w:t>
      </w:r>
      <w:r w:rsidR="00485C9A">
        <w:t>COVID-19", se evaluó mediante los indicadores del 13 al 17,</w:t>
      </w:r>
      <w:r w:rsidR="00971BEC">
        <w:t xml:space="preserve"> los que</w:t>
      </w:r>
      <w:r w:rsidRPr="00A315DD">
        <w:t xml:space="preserve"> carac</w:t>
      </w:r>
      <w:r w:rsidR="00971BEC">
        <w:t>terizan</w:t>
      </w:r>
      <w:r w:rsidRPr="00A315DD">
        <w:t xml:space="preserve"> las consecuencias del padecimiento originado en Wuhan, China, identificado inicialmente como una neumonía de etiología desconocida (OMS, 2020), y su impacto en la vida cotidiana, particularmente en el ámbito de la educación superior</w:t>
      </w:r>
      <w:r w:rsidR="005F2ACE">
        <w:t>, estos indicadores representaron:</w:t>
      </w:r>
      <w:r w:rsidR="005F2ACE" w:rsidRPr="005F2ACE">
        <w:t xml:space="preserve"> matrícula, contenidos de cursos, comunicación académica, </w:t>
      </w:r>
      <w:r w:rsidR="005F2ACE">
        <w:t xml:space="preserve">y los </w:t>
      </w:r>
      <w:r w:rsidR="005F2ACE" w:rsidRPr="005F2ACE">
        <w:t xml:space="preserve">planes estratégicos de la </w:t>
      </w:r>
      <w:r w:rsidR="00E60BB8" w:rsidRPr="005F2ACE">
        <w:t>institución</w:t>
      </w:r>
      <w:r w:rsidR="00E60BB8">
        <w:t>.</w:t>
      </w:r>
      <w:r w:rsidRPr="00A315DD">
        <w:t xml:space="preserve"> La segunda dimensión, "clases virtuales",</w:t>
      </w:r>
      <w:r w:rsidR="004F135C">
        <w:t xml:space="preserve"> se analizó mediante los indicadores del 7 al </w:t>
      </w:r>
      <w:r w:rsidR="00971BEC">
        <w:t xml:space="preserve">12 </w:t>
      </w:r>
      <w:r w:rsidR="00971BEC" w:rsidRPr="00A315DD">
        <w:t>los</w:t>
      </w:r>
      <w:r w:rsidR="00971BEC">
        <w:t xml:space="preserve"> que representaron</w:t>
      </w:r>
      <w:r w:rsidRPr="00A315DD">
        <w:t xml:space="preserve"> el contexto de la transición </w:t>
      </w:r>
      <w:r w:rsidR="00032233">
        <w:t xml:space="preserve">de </w:t>
      </w:r>
      <w:r w:rsidRPr="00A315DD">
        <w:t xml:space="preserve">la educación presencial hacia plataformas virtuales de aprendizaje, </w:t>
      </w:r>
      <w:r w:rsidR="004D5416">
        <w:t xml:space="preserve">lo que implicó el reto de </w:t>
      </w:r>
      <w:r w:rsidR="004D5416" w:rsidRPr="004D5416">
        <w:t>usar</w:t>
      </w:r>
      <w:r w:rsidR="004D5416">
        <w:t xml:space="preserve">las, las </w:t>
      </w:r>
      <w:r w:rsidR="004D5416" w:rsidRPr="004D5416">
        <w:t xml:space="preserve">limitaciones </w:t>
      </w:r>
      <w:r w:rsidR="004D5416">
        <w:t>tales como</w:t>
      </w:r>
      <w:r w:rsidR="004D5416" w:rsidRPr="004D5416">
        <w:t xml:space="preserve"> </w:t>
      </w:r>
      <w:r w:rsidR="004D5416">
        <w:t>acceso a internet, conectividad</w:t>
      </w:r>
      <w:r w:rsidR="004071F3">
        <w:t xml:space="preserve">, usabilidad  de las plataformas, las cargas de trabajo </w:t>
      </w:r>
      <w:r w:rsidR="004D5416" w:rsidRPr="004D5416">
        <w:t>de</w:t>
      </w:r>
      <w:r w:rsidR="004071F3">
        <w:t>l formato</w:t>
      </w:r>
      <w:r w:rsidR="004D5416" w:rsidRPr="004D5416">
        <w:t xml:space="preserve"> virtual frente al formato presencial , destrezas </w:t>
      </w:r>
      <w:r w:rsidR="004D5416" w:rsidRPr="004D5416">
        <w:lastRenderedPageBreak/>
        <w:t xml:space="preserve">aprendidas </w:t>
      </w:r>
      <w:r w:rsidR="004071F3">
        <w:t>y su aplicación en</w:t>
      </w:r>
      <w:r w:rsidR="004D5416" w:rsidRPr="004D5416">
        <w:t xml:space="preserve"> un</w:t>
      </w:r>
      <w:r w:rsidR="004071F3">
        <w:t xml:space="preserve"> </w:t>
      </w:r>
      <w:r w:rsidR="004D5416" w:rsidRPr="004D5416">
        <w:t xml:space="preserve">futuro, competencias virtuales inadecuadas, </w:t>
      </w:r>
      <w:r w:rsidR="004071F3">
        <w:t>y</w:t>
      </w:r>
      <w:r w:rsidRPr="00A315DD">
        <w:t xml:space="preserve"> la necesaria </w:t>
      </w:r>
      <w:r w:rsidR="004D5416" w:rsidRPr="00A315DD">
        <w:t>capacitación de</w:t>
      </w:r>
      <w:r w:rsidRPr="00A315DD">
        <w:t xml:space="preserve"> docentes y estudiantes</w:t>
      </w:r>
      <w:r w:rsidR="0033256C">
        <w:t xml:space="preserve"> </w:t>
      </w:r>
      <w:sdt>
        <w:sdtPr>
          <w:id w:val="1710381315"/>
          <w:citation/>
        </w:sdtPr>
        <w:sdtEndPr/>
        <w:sdtContent>
          <w:r w:rsidR="0033256C">
            <w:fldChar w:fldCharType="begin"/>
          </w:r>
          <w:r w:rsidR="00C16AFD">
            <w:instrText xml:space="preserve">CITATION Mig20 \l 3082 </w:instrText>
          </w:r>
          <w:r w:rsidR="0033256C">
            <w:fldChar w:fldCharType="separate"/>
          </w:r>
          <w:r w:rsidR="006C69CD">
            <w:rPr>
              <w:noProof/>
            </w:rPr>
            <w:t>(Miguel, 2020)</w:t>
          </w:r>
          <w:r w:rsidR="0033256C">
            <w:fldChar w:fldCharType="end"/>
          </w:r>
        </w:sdtContent>
      </w:sdt>
      <w:r w:rsidR="0033256C">
        <w:t>.</w:t>
      </w:r>
      <w:r w:rsidRPr="00A315DD">
        <w:t xml:space="preserve"> La tercera dimensión, "rendimiento académico",</w:t>
      </w:r>
      <w:r w:rsidR="004F135C">
        <w:t xml:space="preserve"> fue evaluada mediante los indicadores 1 a 6 y</w:t>
      </w:r>
      <w:r w:rsidRPr="00A315DD">
        <w:t xml:space="preserve"> se fundamenta</w:t>
      </w:r>
      <w:r w:rsidR="00971BEC">
        <w:t>n</w:t>
      </w:r>
      <w:r w:rsidRPr="00A315DD">
        <w:t xml:space="preserve"> en la definición de Manzano </w:t>
      </w:r>
      <w:r w:rsidR="006248C9">
        <w:t xml:space="preserve">e Hidalgo </w:t>
      </w:r>
      <w:r w:rsidRPr="00A315DD">
        <w:t>(200</w:t>
      </w:r>
      <w:r w:rsidR="007B51DD">
        <w:t>9</w:t>
      </w:r>
      <w:r w:rsidRPr="00A315DD">
        <w:t>) como el resultado del esfuerzo y la capacidad de trabajo del estudiante durante el proceso de enseñanza-aprendizaje, manifestado en sus capacidades cognitivas y competencias adquiridas.</w:t>
      </w:r>
      <w:r w:rsidR="00E60BB8">
        <w:t xml:space="preserve"> Los ítems evaluaron aspectos como: dificultades para realizar tareas virtuales, falta de organización, preparación para exámenes en línea, resolución de dudas por parte de los docentes, impacto del cambio de modalidad en la dedicación y nivel de conocimientos adquiridos. La escala de respuesta fue de tipo Likert de 5 puntos: 1 = Totalmente en desacuerdo, 2 = En desacuerdo, 3 = Ni de acuerdo ni en desacuerdo, 4 = De acuerdo, 5 = Totalmente de acuerdo. El puntaje de la variable se obtuvo del promedio aritmético de los seis ítems.</w:t>
      </w:r>
    </w:p>
    <w:p w14:paraId="6A43CAEF" w14:textId="66F44D4C" w:rsidR="00EF132A" w:rsidRPr="007B04BD" w:rsidRDefault="00EF132A" w:rsidP="008A7EEF">
      <w:pPr>
        <w:tabs>
          <w:tab w:val="left" w:pos="2966"/>
        </w:tabs>
        <w:rPr>
          <w:color w:val="000000" w:themeColor="text1"/>
        </w:rPr>
      </w:pPr>
      <w:r w:rsidRPr="002C1B83">
        <w:rPr>
          <w:color w:val="000000" w:themeColor="text1"/>
        </w:rPr>
        <w:t xml:space="preserve">La población del estudio comprendió estudiantes de tres instituciones de educación superior: Universidad Autónoma de Tamaulipas, Universidad Valle de México y Tecnológico Victoria. Se implementó un muestreo aleatorio probabilístico con un margen de error de 5% y un nivel de confianza de 95%. De acuerdo </w:t>
      </w:r>
      <w:r w:rsidRPr="00381828">
        <w:rPr>
          <w:color w:val="000000" w:themeColor="text1"/>
        </w:rPr>
        <w:t xml:space="preserve">con </w:t>
      </w:r>
      <w:proofErr w:type="spellStart"/>
      <w:r w:rsidRPr="00381828">
        <w:rPr>
          <w:color w:val="000000" w:themeColor="text1"/>
        </w:rPr>
        <w:t>Hair</w:t>
      </w:r>
      <w:proofErr w:type="spellEnd"/>
      <w:r w:rsidRPr="00381828">
        <w:rPr>
          <w:color w:val="000000" w:themeColor="text1"/>
        </w:rPr>
        <w:t xml:space="preserve"> et al. (2019)</w:t>
      </w:r>
      <w:r w:rsidRPr="002C1B83">
        <w:rPr>
          <w:color w:val="000000" w:themeColor="text1"/>
        </w:rPr>
        <w:t xml:space="preserve"> aunque la regresión simple puede ser eficaz con un tamaño de muestra de 20, para mantener una potencia estadística de .80 en análisis de regresión múltiple se requiere una muestra mínima de 50 participantes. Considerando estos criterios metodológicos, en este estudio el tamaño de muestra calculado fue de 96 participantes, logrando la participación efectiva de 80 estudiantes que completaron satisfactoriamente las encuestas, lo cual satisface los requerimientos mínimos para garantizar</w:t>
      </w:r>
      <w:r w:rsidR="00AA7242" w:rsidRPr="002C1B83">
        <w:rPr>
          <w:color w:val="000000" w:themeColor="text1"/>
        </w:rPr>
        <w:t xml:space="preserve"> el </w:t>
      </w:r>
      <w:r w:rsidRPr="002C1B83">
        <w:rPr>
          <w:color w:val="000000" w:themeColor="text1"/>
        </w:rPr>
        <w:t xml:space="preserve">análisis de regresión </w:t>
      </w:r>
      <w:r w:rsidRPr="007B04BD">
        <w:rPr>
          <w:color w:val="000000" w:themeColor="text1"/>
        </w:rPr>
        <w:t>múltiple.</w:t>
      </w:r>
    </w:p>
    <w:p w14:paraId="060F16B1" w14:textId="561DF634" w:rsidR="003E2949" w:rsidRPr="00A315DD" w:rsidRDefault="003E2949" w:rsidP="008A7EEF">
      <w:pPr>
        <w:tabs>
          <w:tab w:val="left" w:pos="2966"/>
        </w:tabs>
      </w:pPr>
      <w:r w:rsidRPr="007B04BD">
        <w:t>El trabajo de campo se realizó durante el período agosto</w:t>
      </w:r>
      <w:r w:rsidR="000D538A" w:rsidRPr="007B04BD">
        <w:t>–</w:t>
      </w:r>
      <w:r w:rsidRPr="007B04BD">
        <w:t>diciembre</w:t>
      </w:r>
      <w:r w:rsidR="006A7E3C" w:rsidRPr="007B04BD">
        <w:t xml:space="preserve"> de</w:t>
      </w:r>
      <w:r w:rsidRPr="007B04BD">
        <w:t xml:space="preserve"> 2022, aplicando los cuestionarios de manera presencial. Para el análisis de datos se utilizó el software IBM SPSS </w:t>
      </w:r>
      <w:proofErr w:type="spellStart"/>
      <w:r w:rsidRPr="007B04BD">
        <w:t>Statistics</w:t>
      </w:r>
      <w:proofErr w:type="spellEnd"/>
      <w:r w:rsidRPr="007B04BD">
        <w:t xml:space="preserve"> versión 26, realizando validaciones mediante el coeficiente </w:t>
      </w:r>
      <w:r w:rsidR="00F13DF7">
        <w:t xml:space="preserve">alfa </w:t>
      </w:r>
      <w:r w:rsidRPr="007B04BD">
        <w:t xml:space="preserve">de Cronbach, análisis del índice de homogeneidad </w:t>
      </w:r>
      <w:r w:rsidR="00B124C5">
        <w:t>mediante</w:t>
      </w:r>
      <w:r w:rsidR="00B124C5" w:rsidRPr="009F1284">
        <w:t xml:space="preserve"> </w:t>
      </w:r>
      <w:r w:rsidR="00B124C5" w:rsidRPr="009F1284">
        <w:rPr>
          <w:lang w:val="es-MX"/>
        </w:rPr>
        <w:t xml:space="preserve">correlación ítem-total corregida ≥ .30 </w:t>
      </w:r>
      <w:r w:rsidRPr="007B04BD">
        <w:t>y evaluación de discriminación</w:t>
      </w:r>
      <w:r w:rsidR="00B124C5">
        <w:t xml:space="preserve"> a través </w:t>
      </w:r>
      <w:r w:rsidR="00C41CB5">
        <w:t xml:space="preserve">de </w:t>
      </w:r>
      <w:r w:rsidR="00C41CB5" w:rsidRPr="00B124C5">
        <w:t>grupos</w:t>
      </w:r>
      <w:r w:rsidR="00B124C5" w:rsidRPr="00B124C5">
        <w:t xml:space="preserve"> extremos con punto de corte</w:t>
      </w:r>
      <w:r w:rsidRPr="007B04BD">
        <w:t xml:space="preserve">. Los niveles de fiabilidad obtenidos </w:t>
      </w:r>
      <w:r w:rsidR="00F13DF7">
        <w:t>fueron α &gt;</w:t>
      </w:r>
      <w:r w:rsidR="00C41CB5">
        <w:t xml:space="preserve">= </w:t>
      </w:r>
      <w:r w:rsidR="00C41CB5" w:rsidRPr="007B04BD">
        <w:t>0.75</w:t>
      </w:r>
      <w:r w:rsidRPr="007B04BD">
        <w:t>, alineándose con los criterios establecidos por Thorndike y Hagen (1989). Es importante destacar que no se detectaron problemas de discriminación durante el procesamiento</w:t>
      </w:r>
      <w:r w:rsidR="00B124C5">
        <w:t xml:space="preserve"> </w:t>
      </w:r>
      <w:r w:rsidR="009F1284">
        <w:t xml:space="preserve">después </w:t>
      </w:r>
      <w:r w:rsidR="00CE6BA1">
        <w:t>de aplicar</w:t>
      </w:r>
      <w:r w:rsidR="00B124C5">
        <w:t xml:space="preserve"> la prueba de </w:t>
      </w:r>
      <w:r w:rsidR="00B124C5" w:rsidRPr="00B124C5">
        <w:t>U de Mann-Whitney</w:t>
      </w:r>
      <w:r w:rsidRPr="007B04BD">
        <w:t>, lo que refuerza la confiabilidad de los datos recopilados y valida la consistencia interna del instrumento de medición.</w:t>
      </w:r>
    </w:p>
    <w:p w14:paraId="0BE63861" w14:textId="175514D8" w:rsidR="003E2949" w:rsidRDefault="003E2949" w:rsidP="008A7EEF">
      <w:pPr>
        <w:tabs>
          <w:tab w:val="left" w:pos="2966"/>
        </w:tabs>
      </w:pPr>
      <w:r w:rsidRPr="00A315DD">
        <w:lastRenderedPageBreak/>
        <w:t>La integración de estas tres dimensiones de análisis proporcionó un marco compr</w:t>
      </w:r>
      <w:r w:rsidR="005A349B">
        <w:t>e</w:t>
      </w:r>
      <w:r w:rsidRPr="00A315DD">
        <w:t xml:space="preserve">nsivo para examinar la percepción de los estudiantes sobre el impacto de </w:t>
      </w:r>
      <w:r w:rsidR="004A6BA9">
        <w:t>la pandemia de COVID</w:t>
      </w:r>
      <w:r w:rsidR="000265D6">
        <w:noBreakHyphen/>
      </w:r>
      <w:r w:rsidRPr="00A315DD">
        <w:t xml:space="preserve">19 y las clases virtuales en el rendimiento académico, permitiendo una evaluación </w:t>
      </w:r>
      <w:r w:rsidR="00C41CB5">
        <w:t>integral</w:t>
      </w:r>
      <w:r w:rsidRPr="00A315DD">
        <w:t xml:space="preserve"> del fenómeno estudiado y estableciendo una base sólida para el análisis posterior de los resultados.</w:t>
      </w:r>
    </w:p>
    <w:p w14:paraId="0A29D360" w14:textId="77777777" w:rsidR="008A7EEF" w:rsidRPr="00A315DD" w:rsidRDefault="008A7EEF" w:rsidP="008A7EEF">
      <w:pPr>
        <w:tabs>
          <w:tab w:val="left" w:pos="2966"/>
        </w:tabs>
      </w:pPr>
    </w:p>
    <w:p w14:paraId="76A0D8B6" w14:textId="4E2B81A4" w:rsidR="006F3AAA" w:rsidRPr="00A315DD" w:rsidRDefault="006F3AAA" w:rsidP="008A7EEF">
      <w:pPr>
        <w:widowControl w:val="0"/>
        <w:autoSpaceDE w:val="0"/>
        <w:autoSpaceDN w:val="0"/>
        <w:ind w:left="1614" w:right="1762" w:firstLine="0"/>
        <w:jc w:val="center"/>
        <w:rPr>
          <w:szCs w:val="22"/>
          <w:lang w:val="es-419" w:eastAsia="en-US"/>
        </w:rPr>
      </w:pPr>
      <w:r w:rsidRPr="00A315DD">
        <w:rPr>
          <w:b/>
          <w:szCs w:val="22"/>
          <w:lang w:val="es-419" w:eastAsia="en-US"/>
        </w:rPr>
        <w:t>Tabla</w:t>
      </w:r>
      <w:r w:rsidRPr="00A315DD">
        <w:rPr>
          <w:b/>
          <w:spacing w:val="-1"/>
          <w:szCs w:val="22"/>
          <w:lang w:val="es-419" w:eastAsia="en-US"/>
        </w:rPr>
        <w:t xml:space="preserve"> </w:t>
      </w:r>
      <w:r w:rsidRPr="00A315DD">
        <w:rPr>
          <w:b/>
          <w:szCs w:val="22"/>
          <w:lang w:val="es-419" w:eastAsia="en-US"/>
        </w:rPr>
        <w:t>1</w:t>
      </w:r>
      <w:r w:rsidR="000819FA">
        <w:rPr>
          <w:b/>
          <w:szCs w:val="22"/>
          <w:lang w:val="es-419" w:eastAsia="en-US"/>
        </w:rPr>
        <w:t>.</w:t>
      </w:r>
      <w:r w:rsidRPr="00A315DD">
        <w:rPr>
          <w:b/>
          <w:spacing w:val="-1"/>
          <w:szCs w:val="22"/>
          <w:lang w:val="es-419" w:eastAsia="en-US"/>
        </w:rPr>
        <w:t xml:space="preserve"> </w:t>
      </w:r>
      <w:r w:rsidRPr="00A315DD">
        <w:rPr>
          <w:szCs w:val="22"/>
          <w:lang w:val="es-419" w:eastAsia="en-US"/>
        </w:rPr>
        <w:t>Ficha</w:t>
      </w:r>
      <w:r w:rsidRPr="00A315DD">
        <w:rPr>
          <w:spacing w:val="-2"/>
          <w:szCs w:val="22"/>
          <w:lang w:val="es-419" w:eastAsia="en-US"/>
        </w:rPr>
        <w:t xml:space="preserve"> </w:t>
      </w:r>
      <w:r w:rsidRPr="00A315DD">
        <w:rPr>
          <w:szCs w:val="22"/>
          <w:lang w:val="es-419" w:eastAsia="en-US"/>
        </w:rPr>
        <w:t>técnica</w:t>
      </w:r>
      <w:r w:rsidRPr="00A315DD">
        <w:rPr>
          <w:spacing w:val="-3"/>
          <w:szCs w:val="22"/>
          <w:lang w:val="es-419" w:eastAsia="en-US"/>
        </w:rPr>
        <w:t xml:space="preserve"> </w:t>
      </w:r>
      <w:r w:rsidRPr="00A315DD">
        <w:rPr>
          <w:szCs w:val="22"/>
          <w:lang w:val="es-419" w:eastAsia="en-US"/>
        </w:rPr>
        <w:t>de</w:t>
      </w:r>
      <w:r w:rsidRPr="00A315DD">
        <w:rPr>
          <w:spacing w:val="-2"/>
          <w:szCs w:val="22"/>
          <w:lang w:val="es-419" w:eastAsia="en-US"/>
        </w:rPr>
        <w:t xml:space="preserve"> </w:t>
      </w:r>
      <w:r w:rsidRPr="00A315DD">
        <w:rPr>
          <w:szCs w:val="22"/>
          <w:lang w:val="es-419" w:eastAsia="en-US"/>
        </w:rPr>
        <w:t>investigación</w:t>
      </w:r>
    </w:p>
    <w:tbl>
      <w:tblPr>
        <w:tblStyle w:val="Tablanormal2"/>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003"/>
        <w:gridCol w:w="4791"/>
      </w:tblGrid>
      <w:tr w:rsidR="00A315DD" w:rsidRPr="008A7EEF" w14:paraId="729F6704" w14:textId="77777777" w:rsidTr="008A7EEF">
        <w:trPr>
          <w:cnfStyle w:val="100000000000" w:firstRow="1" w:lastRow="0" w:firstColumn="0" w:lastColumn="0" w:oddVBand="0" w:evenVBand="0" w:oddHBand="0" w:evenHBand="0" w:firstRowFirstColumn="0" w:firstRowLastColumn="0" w:lastRowFirstColumn="0" w:lastRowLastColumn="0"/>
          <w:trHeight w:val="313"/>
          <w:jc w:val="center"/>
        </w:trPr>
        <w:tc>
          <w:tcPr>
            <w:cnfStyle w:val="001000000000" w:firstRow="0" w:lastRow="0" w:firstColumn="1" w:lastColumn="0" w:oddVBand="0" w:evenVBand="0" w:oddHBand="0" w:evenHBand="0" w:firstRowFirstColumn="0" w:firstRowLastColumn="0" w:lastRowFirstColumn="0" w:lastRowLastColumn="0"/>
            <w:tcW w:w="3003" w:type="dxa"/>
            <w:tcBorders>
              <w:bottom w:val="none" w:sz="0" w:space="0" w:color="auto"/>
            </w:tcBorders>
          </w:tcPr>
          <w:p w14:paraId="7FF6F4EA" w14:textId="77777777" w:rsidR="006F3AAA" w:rsidRPr="008A7EEF" w:rsidRDefault="006F3AAA" w:rsidP="00E749DD">
            <w:pPr>
              <w:spacing w:before="100" w:beforeAutospacing="1" w:after="100" w:afterAutospacing="1" w:line="240" w:lineRule="auto"/>
              <w:ind w:left="93" w:right="76"/>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Concepto</w:t>
            </w:r>
          </w:p>
        </w:tc>
        <w:tc>
          <w:tcPr>
            <w:cnfStyle w:val="000100000000" w:firstRow="0" w:lastRow="0" w:firstColumn="0" w:lastColumn="1" w:oddVBand="0" w:evenVBand="0" w:oddHBand="0" w:evenHBand="0" w:firstRowFirstColumn="0" w:firstRowLastColumn="0" w:lastRowFirstColumn="0" w:lastRowLastColumn="0"/>
            <w:tcW w:w="4791" w:type="dxa"/>
            <w:tcBorders>
              <w:bottom w:val="none" w:sz="0" w:space="0" w:color="auto"/>
            </w:tcBorders>
          </w:tcPr>
          <w:p w14:paraId="401EA4A7" w14:textId="77777777" w:rsidR="006F3AAA" w:rsidRPr="008A7EEF" w:rsidRDefault="006F3AAA" w:rsidP="00E749DD">
            <w:pPr>
              <w:spacing w:before="100" w:beforeAutospacing="1" w:after="100" w:afterAutospacing="1" w:line="240" w:lineRule="auto"/>
              <w:ind w:left="92" w:right="79"/>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Descripción</w:t>
            </w:r>
          </w:p>
        </w:tc>
      </w:tr>
      <w:tr w:rsidR="00A315DD" w:rsidRPr="008A7EEF" w14:paraId="73D36D61" w14:textId="77777777" w:rsidTr="008A7EEF">
        <w:trPr>
          <w:cnfStyle w:val="000000100000" w:firstRow="0" w:lastRow="0" w:firstColumn="0" w:lastColumn="0" w:oddVBand="0" w:evenVBand="0" w:oddHBand="1" w:evenHBand="0" w:firstRowFirstColumn="0" w:firstRowLastColumn="0" w:lastRowFirstColumn="0" w:lastRowLastColumn="0"/>
          <w:trHeight w:val="431"/>
          <w:jc w:val="center"/>
        </w:trPr>
        <w:tc>
          <w:tcPr>
            <w:cnfStyle w:val="001000000000" w:firstRow="0" w:lastRow="0" w:firstColumn="1" w:lastColumn="0" w:oddVBand="0" w:evenVBand="0" w:oddHBand="0" w:evenHBand="0" w:firstRowFirstColumn="0" w:firstRowLastColumn="0" w:lastRowFirstColumn="0" w:lastRowLastColumn="0"/>
            <w:tcW w:w="3003" w:type="dxa"/>
            <w:tcBorders>
              <w:top w:val="none" w:sz="0" w:space="0" w:color="auto"/>
              <w:bottom w:val="none" w:sz="0" w:space="0" w:color="auto"/>
            </w:tcBorders>
          </w:tcPr>
          <w:p w14:paraId="6840082D" w14:textId="77777777" w:rsidR="006F3AAA" w:rsidRPr="008A7EEF" w:rsidRDefault="006F3AAA" w:rsidP="00E749DD">
            <w:pPr>
              <w:spacing w:before="100" w:beforeAutospacing="1" w:after="100" w:afterAutospacing="1" w:line="240" w:lineRule="auto"/>
              <w:ind w:right="76"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Trabajo</w:t>
            </w:r>
            <w:r w:rsidRPr="008A7EEF">
              <w:rPr>
                <w:rFonts w:ascii="Times New Roman" w:hAnsi="Times New Roman" w:cs="Times New Roman"/>
                <w:b w:val="0"/>
                <w:bCs w:val="0"/>
                <w:spacing w:val="-2"/>
                <w:sz w:val="24"/>
                <w:szCs w:val="24"/>
                <w:lang w:eastAsia="en-US"/>
              </w:rPr>
              <w:t xml:space="preserve"> </w:t>
            </w:r>
            <w:r w:rsidRPr="008A7EEF">
              <w:rPr>
                <w:rFonts w:ascii="Times New Roman" w:hAnsi="Times New Roman" w:cs="Times New Roman"/>
                <w:b w:val="0"/>
                <w:bCs w:val="0"/>
                <w:sz w:val="24"/>
                <w:szCs w:val="24"/>
                <w:lang w:eastAsia="en-US"/>
              </w:rPr>
              <w:t>de</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campo</w:t>
            </w:r>
          </w:p>
        </w:tc>
        <w:tc>
          <w:tcPr>
            <w:cnfStyle w:val="000100000000" w:firstRow="0" w:lastRow="0" w:firstColumn="0" w:lastColumn="1" w:oddVBand="0" w:evenVBand="0" w:oddHBand="0" w:evenHBand="0" w:firstRowFirstColumn="0" w:firstRowLastColumn="0" w:lastRowFirstColumn="0" w:lastRowLastColumn="0"/>
            <w:tcW w:w="4791" w:type="dxa"/>
            <w:tcBorders>
              <w:top w:val="none" w:sz="0" w:space="0" w:color="auto"/>
              <w:bottom w:val="none" w:sz="0" w:space="0" w:color="auto"/>
            </w:tcBorders>
          </w:tcPr>
          <w:p w14:paraId="7B868CC5" w14:textId="713BAA7F" w:rsidR="006F3AAA" w:rsidRPr="008A7EEF" w:rsidRDefault="006F3AAA" w:rsidP="00E749DD">
            <w:pPr>
              <w:spacing w:before="100" w:beforeAutospacing="1" w:after="100" w:afterAutospacing="1" w:line="240" w:lineRule="auto"/>
              <w:ind w:right="79"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Agosto</w:t>
            </w:r>
            <w:r w:rsidR="000819FA" w:rsidRPr="008A7EEF">
              <w:rPr>
                <w:rFonts w:ascii="Times New Roman" w:hAnsi="Times New Roman" w:cs="Times New Roman"/>
                <w:b w:val="0"/>
                <w:bCs w:val="0"/>
                <w:sz w:val="24"/>
                <w:szCs w:val="24"/>
                <w:lang w:eastAsia="en-US"/>
              </w:rPr>
              <w:t>–</w:t>
            </w:r>
            <w:r w:rsidRPr="008A7EEF">
              <w:rPr>
                <w:rFonts w:ascii="Times New Roman" w:hAnsi="Times New Roman" w:cs="Times New Roman"/>
                <w:b w:val="0"/>
                <w:bCs w:val="0"/>
                <w:sz w:val="24"/>
                <w:szCs w:val="24"/>
                <w:lang w:eastAsia="en-US"/>
              </w:rPr>
              <w:t>diciembre</w:t>
            </w:r>
            <w:r w:rsidRPr="008A7EEF">
              <w:rPr>
                <w:rFonts w:ascii="Times New Roman" w:hAnsi="Times New Roman" w:cs="Times New Roman"/>
                <w:b w:val="0"/>
                <w:bCs w:val="0"/>
                <w:spacing w:val="-4"/>
                <w:sz w:val="24"/>
                <w:szCs w:val="24"/>
                <w:lang w:eastAsia="en-US"/>
              </w:rPr>
              <w:t xml:space="preserve"> </w:t>
            </w:r>
            <w:r w:rsidR="000819FA" w:rsidRPr="008A7EEF">
              <w:rPr>
                <w:rFonts w:ascii="Times New Roman" w:hAnsi="Times New Roman" w:cs="Times New Roman"/>
                <w:b w:val="0"/>
                <w:bCs w:val="0"/>
                <w:spacing w:val="-4"/>
                <w:sz w:val="24"/>
                <w:szCs w:val="24"/>
                <w:lang w:eastAsia="en-US"/>
              </w:rPr>
              <w:t xml:space="preserve">de </w:t>
            </w:r>
            <w:r w:rsidRPr="008A7EEF">
              <w:rPr>
                <w:rFonts w:ascii="Times New Roman" w:hAnsi="Times New Roman" w:cs="Times New Roman"/>
                <w:b w:val="0"/>
                <w:bCs w:val="0"/>
                <w:sz w:val="24"/>
                <w:szCs w:val="24"/>
                <w:lang w:eastAsia="en-US"/>
              </w:rPr>
              <w:t>2022</w:t>
            </w:r>
          </w:p>
        </w:tc>
      </w:tr>
      <w:tr w:rsidR="00A315DD" w:rsidRPr="008A7EEF" w14:paraId="6AD34F87" w14:textId="77777777" w:rsidTr="008A7EEF">
        <w:trPr>
          <w:trHeight w:val="431"/>
          <w:jc w:val="center"/>
        </w:trPr>
        <w:tc>
          <w:tcPr>
            <w:cnfStyle w:val="001000000000" w:firstRow="0" w:lastRow="0" w:firstColumn="1" w:lastColumn="0" w:oddVBand="0" w:evenVBand="0" w:oddHBand="0" w:evenHBand="0" w:firstRowFirstColumn="0" w:firstRowLastColumn="0" w:lastRowFirstColumn="0" w:lastRowLastColumn="0"/>
            <w:tcW w:w="3003" w:type="dxa"/>
          </w:tcPr>
          <w:p w14:paraId="11182059" w14:textId="77777777" w:rsidR="006F3AAA" w:rsidRPr="008A7EEF" w:rsidRDefault="006F3AAA" w:rsidP="00E749DD">
            <w:pPr>
              <w:spacing w:before="100" w:beforeAutospacing="1" w:after="100" w:afterAutospacing="1" w:line="240" w:lineRule="auto"/>
              <w:ind w:right="73"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Enfoque</w:t>
            </w:r>
            <w:r w:rsidRPr="008A7EEF">
              <w:rPr>
                <w:rFonts w:ascii="Times New Roman" w:hAnsi="Times New Roman" w:cs="Times New Roman"/>
                <w:b w:val="0"/>
                <w:bCs w:val="0"/>
                <w:spacing w:val="-2"/>
                <w:sz w:val="24"/>
                <w:szCs w:val="24"/>
                <w:lang w:eastAsia="en-US"/>
              </w:rPr>
              <w:t xml:space="preserve"> </w:t>
            </w:r>
            <w:r w:rsidRPr="008A7EEF">
              <w:rPr>
                <w:rFonts w:ascii="Times New Roman" w:hAnsi="Times New Roman" w:cs="Times New Roman"/>
                <w:b w:val="0"/>
                <w:bCs w:val="0"/>
                <w:sz w:val="24"/>
                <w:szCs w:val="24"/>
                <w:lang w:eastAsia="en-US"/>
              </w:rPr>
              <w:t>de estudio</w:t>
            </w:r>
          </w:p>
        </w:tc>
        <w:tc>
          <w:tcPr>
            <w:cnfStyle w:val="000100000000" w:firstRow="0" w:lastRow="0" w:firstColumn="0" w:lastColumn="1" w:oddVBand="0" w:evenVBand="0" w:oddHBand="0" w:evenHBand="0" w:firstRowFirstColumn="0" w:firstRowLastColumn="0" w:lastRowFirstColumn="0" w:lastRowLastColumn="0"/>
            <w:tcW w:w="4791" w:type="dxa"/>
          </w:tcPr>
          <w:p w14:paraId="659D9E6B" w14:textId="4160E81D" w:rsidR="006F3AAA" w:rsidRPr="008A7EEF" w:rsidRDefault="004B609E" w:rsidP="00E749DD">
            <w:pPr>
              <w:spacing w:before="100" w:beforeAutospacing="1" w:after="100" w:afterAutospacing="1" w:line="240" w:lineRule="auto"/>
              <w:ind w:right="79" w:firstLine="0"/>
              <w:rPr>
                <w:rFonts w:ascii="Times New Roman" w:hAnsi="Times New Roman" w:cs="Times New Roman"/>
                <w:b w:val="0"/>
                <w:bCs w:val="0"/>
                <w:sz w:val="24"/>
                <w:szCs w:val="24"/>
                <w:lang w:val="es-419" w:eastAsia="en-US"/>
              </w:rPr>
            </w:pPr>
            <w:r w:rsidRPr="008A7EEF">
              <w:rPr>
                <w:rFonts w:ascii="Times New Roman" w:hAnsi="Times New Roman" w:cs="Times New Roman"/>
                <w:b w:val="0"/>
                <w:bCs w:val="0"/>
                <w:sz w:val="24"/>
                <w:szCs w:val="24"/>
                <w:lang w:val="es-419" w:eastAsia="en-US"/>
              </w:rPr>
              <w:t>Cuantitativo, descriptivo y transversal</w:t>
            </w:r>
          </w:p>
        </w:tc>
      </w:tr>
      <w:tr w:rsidR="00A315DD" w:rsidRPr="008A7EEF" w14:paraId="1F41397B" w14:textId="77777777" w:rsidTr="008A7EEF">
        <w:trPr>
          <w:cnfStyle w:val="000000100000" w:firstRow="0" w:lastRow="0" w:firstColumn="0" w:lastColumn="0" w:oddVBand="0" w:evenVBand="0" w:oddHBand="1" w:evenHBand="0" w:firstRowFirstColumn="0" w:firstRowLastColumn="0" w:lastRowFirstColumn="0" w:lastRowLastColumn="0"/>
          <w:trHeight w:val="434"/>
          <w:jc w:val="center"/>
        </w:trPr>
        <w:tc>
          <w:tcPr>
            <w:cnfStyle w:val="001000000000" w:firstRow="0" w:lastRow="0" w:firstColumn="1" w:lastColumn="0" w:oddVBand="0" w:evenVBand="0" w:oddHBand="0" w:evenHBand="0" w:firstRowFirstColumn="0" w:firstRowLastColumn="0" w:lastRowFirstColumn="0" w:lastRowLastColumn="0"/>
            <w:tcW w:w="3003" w:type="dxa"/>
            <w:tcBorders>
              <w:top w:val="none" w:sz="0" w:space="0" w:color="auto"/>
              <w:bottom w:val="none" w:sz="0" w:space="0" w:color="auto"/>
            </w:tcBorders>
            <w:vAlign w:val="center"/>
          </w:tcPr>
          <w:p w14:paraId="479ED405" w14:textId="46FDBA86" w:rsidR="006F3AAA" w:rsidRPr="008A7EEF" w:rsidRDefault="004B609E" w:rsidP="00E749DD">
            <w:pPr>
              <w:spacing w:before="100" w:beforeAutospacing="1" w:after="100" w:afterAutospacing="1" w:line="240" w:lineRule="auto"/>
              <w:ind w:right="75" w:firstLine="0"/>
              <w:jc w:val="left"/>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Instituciones Participantes</w:t>
            </w:r>
          </w:p>
        </w:tc>
        <w:tc>
          <w:tcPr>
            <w:cnfStyle w:val="000100000000" w:firstRow="0" w:lastRow="0" w:firstColumn="0" w:lastColumn="1" w:oddVBand="0" w:evenVBand="0" w:oddHBand="0" w:evenHBand="0" w:firstRowFirstColumn="0" w:firstRowLastColumn="0" w:lastRowFirstColumn="0" w:lastRowLastColumn="0"/>
            <w:tcW w:w="4791" w:type="dxa"/>
            <w:tcBorders>
              <w:top w:val="none" w:sz="0" w:space="0" w:color="auto"/>
              <w:bottom w:val="none" w:sz="0" w:space="0" w:color="auto"/>
            </w:tcBorders>
          </w:tcPr>
          <w:p w14:paraId="3338A5E6" w14:textId="005662C1" w:rsidR="006F3AAA" w:rsidRPr="008A7EEF" w:rsidRDefault="006F3AAA" w:rsidP="00E749DD">
            <w:pPr>
              <w:spacing w:before="100" w:beforeAutospacing="1" w:after="100" w:afterAutospacing="1" w:line="240" w:lineRule="auto"/>
              <w:ind w:right="79" w:firstLine="0"/>
              <w:rPr>
                <w:rFonts w:ascii="Times New Roman" w:hAnsi="Times New Roman" w:cs="Times New Roman"/>
                <w:b w:val="0"/>
                <w:bCs w:val="0"/>
                <w:sz w:val="24"/>
                <w:szCs w:val="24"/>
                <w:lang w:val="es-419" w:eastAsia="en-US"/>
              </w:rPr>
            </w:pPr>
            <w:r w:rsidRPr="008A7EEF">
              <w:rPr>
                <w:rFonts w:ascii="Times New Roman" w:hAnsi="Times New Roman" w:cs="Times New Roman"/>
                <w:b w:val="0"/>
                <w:bCs w:val="0"/>
                <w:sz w:val="24"/>
                <w:szCs w:val="24"/>
                <w:lang w:val="es-419" w:eastAsia="en-US"/>
              </w:rPr>
              <w:t>Universidad</w:t>
            </w:r>
            <w:r w:rsidRPr="008A7EEF">
              <w:rPr>
                <w:rFonts w:ascii="Times New Roman" w:hAnsi="Times New Roman" w:cs="Times New Roman"/>
                <w:b w:val="0"/>
                <w:bCs w:val="0"/>
                <w:spacing w:val="-1"/>
                <w:sz w:val="24"/>
                <w:szCs w:val="24"/>
                <w:lang w:val="es-419" w:eastAsia="en-US"/>
              </w:rPr>
              <w:t xml:space="preserve"> </w:t>
            </w:r>
            <w:r w:rsidRPr="008A7EEF">
              <w:rPr>
                <w:rFonts w:ascii="Times New Roman" w:hAnsi="Times New Roman" w:cs="Times New Roman"/>
                <w:b w:val="0"/>
                <w:bCs w:val="0"/>
                <w:sz w:val="24"/>
                <w:szCs w:val="24"/>
                <w:lang w:val="es-419" w:eastAsia="en-US"/>
              </w:rPr>
              <w:t>Autónoma</w:t>
            </w:r>
            <w:r w:rsidRPr="008A7EEF">
              <w:rPr>
                <w:rFonts w:ascii="Times New Roman" w:hAnsi="Times New Roman" w:cs="Times New Roman"/>
                <w:b w:val="0"/>
                <w:bCs w:val="0"/>
                <w:spacing w:val="-1"/>
                <w:sz w:val="24"/>
                <w:szCs w:val="24"/>
                <w:lang w:val="es-419" w:eastAsia="en-US"/>
              </w:rPr>
              <w:t xml:space="preserve"> </w:t>
            </w:r>
            <w:r w:rsidRPr="008A7EEF">
              <w:rPr>
                <w:rFonts w:ascii="Times New Roman" w:hAnsi="Times New Roman" w:cs="Times New Roman"/>
                <w:b w:val="0"/>
                <w:bCs w:val="0"/>
                <w:sz w:val="24"/>
                <w:szCs w:val="24"/>
                <w:lang w:val="es-419" w:eastAsia="en-US"/>
              </w:rPr>
              <w:t>de</w:t>
            </w:r>
            <w:r w:rsidRPr="008A7EEF">
              <w:rPr>
                <w:rFonts w:ascii="Times New Roman" w:hAnsi="Times New Roman" w:cs="Times New Roman"/>
                <w:b w:val="0"/>
                <w:bCs w:val="0"/>
                <w:spacing w:val="-2"/>
                <w:sz w:val="24"/>
                <w:szCs w:val="24"/>
                <w:lang w:val="es-419" w:eastAsia="en-US"/>
              </w:rPr>
              <w:t xml:space="preserve"> </w:t>
            </w:r>
            <w:r w:rsidRPr="008A7EEF">
              <w:rPr>
                <w:rFonts w:ascii="Times New Roman" w:hAnsi="Times New Roman" w:cs="Times New Roman"/>
                <w:b w:val="0"/>
                <w:bCs w:val="0"/>
                <w:sz w:val="24"/>
                <w:szCs w:val="24"/>
                <w:lang w:val="es-419" w:eastAsia="en-US"/>
              </w:rPr>
              <w:t>Tamaulipas</w:t>
            </w:r>
            <w:r w:rsidR="00323D49" w:rsidRPr="008A7EEF">
              <w:rPr>
                <w:rFonts w:ascii="Times New Roman" w:hAnsi="Times New Roman" w:cs="Times New Roman"/>
                <w:b w:val="0"/>
                <w:bCs w:val="0"/>
                <w:spacing w:val="-1"/>
                <w:sz w:val="24"/>
                <w:szCs w:val="24"/>
                <w:lang w:val="es-419" w:eastAsia="en-US"/>
              </w:rPr>
              <w:t xml:space="preserve">, </w:t>
            </w:r>
            <w:r w:rsidR="003E2949" w:rsidRPr="008A7EEF">
              <w:rPr>
                <w:rFonts w:ascii="Times New Roman" w:hAnsi="Times New Roman" w:cs="Times New Roman"/>
                <w:b w:val="0"/>
                <w:bCs w:val="0"/>
                <w:spacing w:val="-1"/>
                <w:sz w:val="24"/>
                <w:szCs w:val="24"/>
                <w:lang w:val="es-419" w:eastAsia="en-US"/>
              </w:rPr>
              <w:t>Universidad Valle</w:t>
            </w:r>
            <w:r w:rsidR="00323D49" w:rsidRPr="008A7EEF">
              <w:rPr>
                <w:rFonts w:ascii="Times New Roman" w:hAnsi="Times New Roman" w:cs="Times New Roman"/>
                <w:b w:val="0"/>
                <w:bCs w:val="0"/>
                <w:spacing w:val="-1"/>
                <w:sz w:val="24"/>
                <w:szCs w:val="24"/>
                <w:lang w:val="es-419" w:eastAsia="en-US"/>
              </w:rPr>
              <w:t xml:space="preserve"> de México, Tecnológico Victoria</w:t>
            </w:r>
          </w:p>
        </w:tc>
      </w:tr>
      <w:tr w:rsidR="00A315DD" w:rsidRPr="008A7EEF" w14:paraId="5B182771" w14:textId="77777777" w:rsidTr="008A7EEF">
        <w:trPr>
          <w:trHeight w:val="431"/>
          <w:jc w:val="center"/>
        </w:trPr>
        <w:tc>
          <w:tcPr>
            <w:cnfStyle w:val="001000000000" w:firstRow="0" w:lastRow="0" w:firstColumn="1" w:lastColumn="0" w:oddVBand="0" w:evenVBand="0" w:oddHBand="0" w:evenHBand="0" w:firstRowFirstColumn="0" w:firstRowLastColumn="0" w:lastRowFirstColumn="0" w:lastRowLastColumn="0"/>
            <w:tcW w:w="3003" w:type="dxa"/>
          </w:tcPr>
          <w:p w14:paraId="2446DDC1" w14:textId="77777777" w:rsidR="006F3AAA" w:rsidRPr="008A7EEF" w:rsidRDefault="006F3AAA" w:rsidP="00E749DD">
            <w:pPr>
              <w:spacing w:before="100" w:beforeAutospacing="1" w:after="100" w:afterAutospacing="1" w:line="240" w:lineRule="auto"/>
              <w:ind w:right="74"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Aplicación</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del</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cuestionario</w:t>
            </w:r>
          </w:p>
        </w:tc>
        <w:tc>
          <w:tcPr>
            <w:cnfStyle w:val="000100000000" w:firstRow="0" w:lastRow="0" w:firstColumn="0" w:lastColumn="1" w:oddVBand="0" w:evenVBand="0" w:oddHBand="0" w:evenHBand="0" w:firstRowFirstColumn="0" w:firstRowLastColumn="0" w:lastRowFirstColumn="0" w:lastRowLastColumn="0"/>
            <w:tcW w:w="4791" w:type="dxa"/>
          </w:tcPr>
          <w:p w14:paraId="4DB6062F" w14:textId="4F4285B5" w:rsidR="006F3AAA" w:rsidRPr="008A7EEF" w:rsidRDefault="00323D49" w:rsidP="00E749DD">
            <w:pPr>
              <w:spacing w:before="100" w:beforeAutospacing="1" w:after="100" w:afterAutospacing="1" w:line="240" w:lineRule="auto"/>
              <w:ind w:right="75"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Presencial</w:t>
            </w:r>
          </w:p>
        </w:tc>
      </w:tr>
      <w:tr w:rsidR="00A315DD" w:rsidRPr="008A7EEF" w14:paraId="02F841BC" w14:textId="77777777" w:rsidTr="008A7EEF">
        <w:trPr>
          <w:cnfStyle w:val="000000100000" w:firstRow="0" w:lastRow="0" w:firstColumn="0" w:lastColumn="0" w:oddVBand="0" w:evenVBand="0" w:oddHBand="1" w:evenHBand="0" w:firstRowFirstColumn="0" w:firstRowLastColumn="0" w:lastRowFirstColumn="0" w:lastRowLastColumn="0"/>
          <w:trHeight w:val="431"/>
          <w:jc w:val="center"/>
        </w:trPr>
        <w:tc>
          <w:tcPr>
            <w:cnfStyle w:val="001000000000" w:firstRow="0" w:lastRow="0" w:firstColumn="1" w:lastColumn="0" w:oddVBand="0" w:evenVBand="0" w:oddHBand="0" w:evenHBand="0" w:firstRowFirstColumn="0" w:firstRowLastColumn="0" w:lastRowFirstColumn="0" w:lastRowLastColumn="0"/>
            <w:tcW w:w="3003" w:type="dxa"/>
            <w:tcBorders>
              <w:top w:val="none" w:sz="0" w:space="0" w:color="auto"/>
              <w:bottom w:val="none" w:sz="0" w:space="0" w:color="auto"/>
            </w:tcBorders>
          </w:tcPr>
          <w:p w14:paraId="48AE093F" w14:textId="77777777" w:rsidR="006F3AAA" w:rsidRPr="008A7EEF" w:rsidRDefault="006F3AAA" w:rsidP="00E749DD">
            <w:pPr>
              <w:spacing w:before="100" w:beforeAutospacing="1" w:after="100" w:afterAutospacing="1" w:line="240" w:lineRule="auto"/>
              <w:ind w:right="75"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Prueba</w:t>
            </w:r>
            <w:r w:rsidRPr="008A7EEF">
              <w:rPr>
                <w:rFonts w:ascii="Times New Roman" w:hAnsi="Times New Roman" w:cs="Times New Roman"/>
                <w:b w:val="0"/>
                <w:bCs w:val="0"/>
                <w:spacing w:val="-2"/>
                <w:sz w:val="24"/>
                <w:szCs w:val="24"/>
                <w:lang w:eastAsia="en-US"/>
              </w:rPr>
              <w:t xml:space="preserve"> </w:t>
            </w:r>
            <w:r w:rsidRPr="008A7EEF">
              <w:rPr>
                <w:rFonts w:ascii="Times New Roman" w:hAnsi="Times New Roman" w:cs="Times New Roman"/>
                <w:b w:val="0"/>
                <w:bCs w:val="0"/>
                <w:sz w:val="24"/>
                <w:szCs w:val="24"/>
                <w:lang w:eastAsia="en-US"/>
              </w:rPr>
              <w:t>de</w:t>
            </w:r>
            <w:r w:rsidRPr="008A7EEF">
              <w:rPr>
                <w:rFonts w:ascii="Times New Roman" w:hAnsi="Times New Roman" w:cs="Times New Roman"/>
                <w:b w:val="0"/>
                <w:bCs w:val="0"/>
                <w:spacing w:val="-2"/>
                <w:sz w:val="24"/>
                <w:szCs w:val="24"/>
                <w:lang w:eastAsia="en-US"/>
              </w:rPr>
              <w:t xml:space="preserve"> </w:t>
            </w:r>
            <w:r w:rsidRPr="008A7EEF">
              <w:rPr>
                <w:rFonts w:ascii="Times New Roman" w:hAnsi="Times New Roman" w:cs="Times New Roman"/>
                <w:b w:val="0"/>
                <w:bCs w:val="0"/>
                <w:sz w:val="24"/>
                <w:szCs w:val="24"/>
                <w:lang w:eastAsia="en-US"/>
              </w:rPr>
              <w:t>confiabilidad</w:t>
            </w:r>
          </w:p>
        </w:tc>
        <w:tc>
          <w:tcPr>
            <w:cnfStyle w:val="000100000000" w:firstRow="0" w:lastRow="0" w:firstColumn="0" w:lastColumn="1" w:oddVBand="0" w:evenVBand="0" w:oddHBand="0" w:evenHBand="0" w:firstRowFirstColumn="0" w:firstRowLastColumn="0" w:lastRowFirstColumn="0" w:lastRowLastColumn="0"/>
            <w:tcW w:w="4791" w:type="dxa"/>
            <w:tcBorders>
              <w:top w:val="none" w:sz="0" w:space="0" w:color="auto"/>
              <w:bottom w:val="none" w:sz="0" w:space="0" w:color="auto"/>
            </w:tcBorders>
          </w:tcPr>
          <w:p w14:paraId="57A57EA4" w14:textId="418A4A86" w:rsidR="006F3AAA" w:rsidRPr="008A7EEF" w:rsidRDefault="006F3AAA" w:rsidP="00E749DD">
            <w:pPr>
              <w:spacing w:before="100" w:beforeAutospacing="1" w:after="100" w:afterAutospacing="1" w:line="240" w:lineRule="auto"/>
              <w:ind w:right="79"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Alfa</w:t>
            </w:r>
            <w:r w:rsidRPr="008A7EEF">
              <w:rPr>
                <w:rFonts w:ascii="Times New Roman" w:hAnsi="Times New Roman" w:cs="Times New Roman"/>
                <w:b w:val="0"/>
                <w:bCs w:val="0"/>
                <w:spacing w:val="-2"/>
                <w:sz w:val="24"/>
                <w:szCs w:val="24"/>
                <w:lang w:eastAsia="en-US"/>
              </w:rPr>
              <w:t xml:space="preserve"> </w:t>
            </w:r>
            <w:r w:rsidRPr="008A7EEF">
              <w:rPr>
                <w:rFonts w:ascii="Times New Roman" w:hAnsi="Times New Roman" w:cs="Times New Roman"/>
                <w:b w:val="0"/>
                <w:bCs w:val="0"/>
                <w:sz w:val="24"/>
                <w:szCs w:val="24"/>
                <w:lang w:eastAsia="en-US"/>
              </w:rPr>
              <w:t>de</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Cronbach</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(α)</w:t>
            </w:r>
            <w:r w:rsidR="0044452D" w:rsidRPr="008A7EEF">
              <w:rPr>
                <w:rFonts w:ascii="Times New Roman" w:hAnsi="Times New Roman" w:cs="Times New Roman"/>
                <w:b w:val="0"/>
                <w:bCs w:val="0"/>
                <w:sz w:val="24"/>
                <w:szCs w:val="24"/>
                <w:lang w:eastAsia="en-US"/>
              </w:rPr>
              <w:t xml:space="preserve">, Rendimiento académico </w:t>
            </w:r>
            <w:r w:rsidR="0044452D" w:rsidRPr="008A7EEF">
              <w:rPr>
                <w:rFonts w:ascii="Times New Roman" w:hAnsi="Times New Roman" w:cs="Times New Roman"/>
                <w:b w:val="0"/>
                <w:bCs w:val="0"/>
                <w:sz w:val="24"/>
                <w:szCs w:val="24"/>
                <w:lang w:val="es-MX" w:eastAsia="en-US"/>
              </w:rPr>
              <w:t>0.74965, Clases virtuales 0.83789, Pandemia de Covid-19 0.76602.</w:t>
            </w:r>
          </w:p>
        </w:tc>
      </w:tr>
      <w:tr w:rsidR="00A315DD" w:rsidRPr="008A7EEF" w14:paraId="2852C26A" w14:textId="77777777" w:rsidTr="008A7EEF">
        <w:trPr>
          <w:trHeight w:val="431"/>
          <w:jc w:val="center"/>
        </w:trPr>
        <w:tc>
          <w:tcPr>
            <w:cnfStyle w:val="001000000000" w:firstRow="0" w:lastRow="0" w:firstColumn="1" w:lastColumn="0" w:oddVBand="0" w:evenVBand="0" w:oddHBand="0" w:evenHBand="0" w:firstRowFirstColumn="0" w:firstRowLastColumn="0" w:lastRowFirstColumn="0" w:lastRowLastColumn="0"/>
            <w:tcW w:w="3003" w:type="dxa"/>
          </w:tcPr>
          <w:p w14:paraId="08FE68D8" w14:textId="77777777" w:rsidR="006F3AAA" w:rsidRPr="008A7EEF" w:rsidRDefault="006F3AAA" w:rsidP="00E749DD">
            <w:pPr>
              <w:spacing w:before="100" w:beforeAutospacing="1" w:after="100" w:afterAutospacing="1" w:line="240" w:lineRule="auto"/>
              <w:ind w:right="76"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Instrumento</w:t>
            </w:r>
            <w:r w:rsidRPr="008A7EEF">
              <w:rPr>
                <w:rFonts w:ascii="Times New Roman" w:hAnsi="Times New Roman" w:cs="Times New Roman"/>
                <w:b w:val="0"/>
                <w:bCs w:val="0"/>
                <w:spacing w:val="-2"/>
                <w:sz w:val="24"/>
                <w:szCs w:val="24"/>
                <w:lang w:eastAsia="en-US"/>
              </w:rPr>
              <w:t xml:space="preserve"> </w:t>
            </w:r>
            <w:r w:rsidRPr="008A7EEF">
              <w:rPr>
                <w:rFonts w:ascii="Times New Roman" w:hAnsi="Times New Roman" w:cs="Times New Roman"/>
                <w:b w:val="0"/>
                <w:bCs w:val="0"/>
                <w:sz w:val="24"/>
                <w:szCs w:val="24"/>
                <w:lang w:eastAsia="en-US"/>
              </w:rPr>
              <w:t>de</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investigación</w:t>
            </w:r>
          </w:p>
        </w:tc>
        <w:tc>
          <w:tcPr>
            <w:cnfStyle w:val="000100000000" w:firstRow="0" w:lastRow="0" w:firstColumn="0" w:lastColumn="1" w:oddVBand="0" w:evenVBand="0" w:oddHBand="0" w:evenHBand="0" w:firstRowFirstColumn="0" w:firstRowLastColumn="0" w:lastRowFirstColumn="0" w:lastRowLastColumn="0"/>
            <w:tcW w:w="4791" w:type="dxa"/>
          </w:tcPr>
          <w:p w14:paraId="2308EC02" w14:textId="7F8E51C5" w:rsidR="006F3AAA" w:rsidRPr="008A7EEF" w:rsidRDefault="006F3AAA" w:rsidP="00E749DD">
            <w:pPr>
              <w:spacing w:before="100" w:beforeAutospacing="1" w:after="100" w:afterAutospacing="1" w:line="240" w:lineRule="auto"/>
              <w:ind w:right="79" w:firstLine="0"/>
              <w:rPr>
                <w:rFonts w:ascii="Times New Roman" w:hAnsi="Times New Roman" w:cs="Times New Roman"/>
                <w:b w:val="0"/>
                <w:bCs w:val="0"/>
                <w:sz w:val="24"/>
                <w:szCs w:val="24"/>
                <w:lang w:val="es-419" w:eastAsia="en-US"/>
              </w:rPr>
            </w:pPr>
            <w:r w:rsidRPr="008A7EEF">
              <w:rPr>
                <w:rFonts w:ascii="Times New Roman" w:hAnsi="Times New Roman" w:cs="Times New Roman"/>
                <w:b w:val="0"/>
                <w:bCs w:val="0"/>
                <w:sz w:val="24"/>
                <w:szCs w:val="24"/>
                <w:lang w:val="es-419" w:eastAsia="en-US"/>
              </w:rPr>
              <w:t>Cuestionario</w:t>
            </w:r>
            <w:r w:rsidRPr="008A7EEF">
              <w:rPr>
                <w:rFonts w:ascii="Times New Roman" w:hAnsi="Times New Roman" w:cs="Times New Roman"/>
                <w:b w:val="0"/>
                <w:bCs w:val="0"/>
                <w:spacing w:val="-1"/>
                <w:sz w:val="24"/>
                <w:szCs w:val="24"/>
                <w:lang w:val="es-419" w:eastAsia="en-US"/>
              </w:rPr>
              <w:t xml:space="preserve"> </w:t>
            </w:r>
            <w:r w:rsidRPr="008A7EEF">
              <w:rPr>
                <w:rFonts w:ascii="Times New Roman" w:hAnsi="Times New Roman" w:cs="Times New Roman"/>
                <w:b w:val="0"/>
                <w:bCs w:val="0"/>
                <w:sz w:val="24"/>
                <w:szCs w:val="24"/>
                <w:lang w:val="es-419" w:eastAsia="en-US"/>
              </w:rPr>
              <w:t>de</w:t>
            </w:r>
            <w:r w:rsidRPr="008A7EEF">
              <w:rPr>
                <w:rFonts w:ascii="Times New Roman" w:hAnsi="Times New Roman" w:cs="Times New Roman"/>
                <w:b w:val="0"/>
                <w:bCs w:val="0"/>
                <w:spacing w:val="-3"/>
                <w:sz w:val="24"/>
                <w:szCs w:val="24"/>
                <w:lang w:val="es-419" w:eastAsia="en-US"/>
              </w:rPr>
              <w:t xml:space="preserve"> </w:t>
            </w:r>
            <w:r w:rsidRPr="008A7EEF">
              <w:rPr>
                <w:rFonts w:ascii="Times New Roman" w:hAnsi="Times New Roman" w:cs="Times New Roman"/>
                <w:b w:val="0"/>
                <w:bCs w:val="0"/>
                <w:sz w:val="24"/>
                <w:szCs w:val="24"/>
                <w:lang w:val="es-419" w:eastAsia="en-US"/>
              </w:rPr>
              <w:t>escala Likert</w:t>
            </w:r>
            <w:r w:rsidRPr="008A7EEF">
              <w:rPr>
                <w:rFonts w:ascii="Times New Roman" w:hAnsi="Times New Roman" w:cs="Times New Roman"/>
                <w:b w:val="0"/>
                <w:bCs w:val="0"/>
                <w:spacing w:val="-1"/>
                <w:sz w:val="24"/>
                <w:szCs w:val="24"/>
                <w:lang w:val="es-419" w:eastAsia="en-US"/>
              </w:rPr>
              <w:t xml:space="preserve"> </w:t>
            </w:r>
            <w:r w:rsidRPr="008A7EEF">
              <w:rPr>
                <w:rFonts w:ascii="Times New Roman" w:hAnsi="Times New Roman" w:cs="Times New Roman"/>
                <w:b w:val="0"/>
                <w:bCs w:val="0"/>
                <w:sz w:val="24"/>
                <w:szCs w:val="24"/>
                <w:lang w:val="es-419" w:eastAsia="en-US"/>
              </w:rPr>
              <w:t>(5</w:t>
            </w:r>
            <w:r w:rsidRPr="008A7EEF">
              <w:rPr>
                <w:rFonts w:ascii="Times New Roman" w:hAnsi="Times New Roman" w:cs="Times New Roman"/>
                <w:b w:val="0"/>
                <w:bCs w:val="0"/>
                <w:spacing w:val="-1"/>
                <w:sz w:val="24"/>
                <w:szCs w:val="24"/>
                <w:lang w:val="es-419" w:eastAsia="en-US"/>
              </w:rPr>
              <w:t xml:space="preserve"> </w:t>
            </w:r>
            <w:r w:rsidRPr="008A7EEF">
              <w:rPr>
                <w:rFonts w:ascii="Times New Roman" w:hAnsi="Times New Roman" w:cs="Times New Roman"/>
                <w:b w:val="0"/>
                <w:bCs w:val="0"/>
                <w:sz w:val="24"/>
                <w:szCs w:val="24"/>
                <w:lang w:val="es-419" w:eastAsia="en-US"/>
              </w:rPr>
              <w:t>puntos)</w:t>
            </w:r>
            <w:r w:rsidR="002C0A8E" w:rsidRPr="008A7EEF">
              <w:rPr>
                <w:rFonts w:ascii="Times New Roman" w:hAnsi="Times New Roman" w:cs="Times New Roman"/>
                <w:b w:val="0"/>
                <w:bCs w:val="0"/>
                <w:sz w:val="24"/>
                <w:szCs w:val="24"/>
                <w:lang w:val="es-419" w:eastAsia="en-US"/>
              </w:rPr>
              <w:t xml:space="preserve"> con 17 </w:t>
            </w:r>
            <w:r w:rsidR="00FE6CDD" w:rsidRPr="008A7EEF">
              <w:rPr>
                <w:rFonts w:ascii="Times New Roman" w:hAnsi="Times New Roman" w:cs="Times New Roman"/>
                <w:b w:val="0"/>
                <w:bCs w:val="0"/>
                <w:sz w:val="24"/>
                <w:szCs w:val="24"/>
                <w:lang w:val="es-419" w:eastAsia="en-US"/>
              </w:rPr>
              <w:t>ítems</w:t>
            </w:r>
            <w:r w:rsidR="00877186" w:rsidRPr="008A7EEF">
              <w:rPr>
                <w:rFonts w:ascii="Times New Roman" w:hAnsi="Times New Roman" w:cs="Times New Roman"/>
                <w:b w:val="0"/>
                <w:bCs w:val="0"/>
                <w:sz w:val="24"/>
                <w:szCs w:val="24"/>
                <w:lang w:val="es-419" w:eastAsia="en-US"/>
              </w:rPr>
              <w:t xml:space="preserve"> y opciones: </w:t>
            </w:r>
            <w:r w:rsidR="00485C9A" w:rsidRPr="008A7EEF">
              <w:rPr>
                <w:rFonts w:ascii="Times New Roman" w:hAnsi="Times New Roman" w:cs="Times New Roman"/>
                <w:b w:val="0"/>
                <w:bCs w:val="0"/>
                <w:sz w:val="24"/>
                <w:szCs w:val="24"/>
                <w:lang w:val="es-419" w:eastAsia="en-US"/>
              </w:rPr>
              <w:t>1. Totalmente</w:t>
            </w:r>
            <w:r w:rsidR="00877186" w:rsidRPr="008A7EEF">
              <w:rPr>
                <w:rFonts w:ascii="Times New Roman" w:hAnsi="Times New Roman" w:cs="Times New Roman"/>
                <w:b w:val="0"/>
                <w:bCs w:val="0"/>
                <w:sz w:val="24"/>
                <w:szCs w:val="24"/>
                <w:lang w:val="es-419" w:eastAsia="en-US"/>
              </w:rPr>
              <w:t xml:space="preserve"> en </w:t>
            </w:r>
            <w:r w:rsidR="00485C9A" w:rsidRPr="008A7EEF">
              <w:rPr>
                <w:rFonts w:ascii="Times New Roman" w:hAnsi="Times New Roman" w:cs="Times New Roman"/>
                <w:b w:val="0"/>
                <w:bCs w:val="0"/>
                <w:sz w:val="24"/>
                <w:szCs w:val="24"/>
                <w:lang w:val="es-419" w:eastAsia="en-US"/>
              </w:rPr>
              <w:t>desacuerdo 2</w:t>
            </w:r>
            <w:r w:rsidR="00877186" w:rsidRPr="008A7EEF">
              <w:rPr>
                <w:rFonts w:ascii="Times New Roman" w:hAnsi="Times New Roman" w:cs="Times New Roman"/>
                <w:b w:val="0"/>
                <w:bCs w:val="0"/>
                <w:sz w:val="24"/>
                <w:szCs w:val="24"/>
                <w:lang w:val="es-419" w:eastAsia="en-US"/>
              </w:rPr>
              <w:t xml:space="preserve">. </w:t>
            </w:r>
            <w:r w:rsidR="00485C9A" w:rsidRPr="008A7EEF">
              <w:rPr>
                <w:rFonts w:ascii="Times New Roman" w:hAnsi="Times New Roman" w:cs="Times New Roman"/>
                <w:b w:val="0"/>
                <w:bCs w:val="0"/>
                <w:sz w:val="24"/>
                <w:szCs w:val="24"/>
                <w:lang w:val="es-419" w:eastAsia="en-US"/>
              </w:rPr>
              <w:t>E</w:t>
            </w:r>
            <w:r w:rsidR="00877186" w:rsidRPr="008A7EEF">
              <w:rPr>
                <w:rFonts w:ascii="Times New Roman" w:hAnsi="Times New Roman" w:cs="Times New Roman"/>
                <w:b w:val="0"/>
                <w:bCs w:val="0"/>
                <w:sz w:val="24"/>
                <w:szCs w:val="24"/>
                <w:lang w:val="es-419" w:eastAsia="en-US"/>
              </w:rPr>
              <w:t xml:space="preserve">n </w:t>
            </w:r>
            <w:r w:rsidR="00485C9A" w:rsidRPr="008A7EEF">
              <w:rPr>
                <w:rFonts w:ascii="Times New Roman" w:hAnsi="Times New Roman" w:cs="Times New Roman"/>
                <w:b w:val="0"/>
                <w:bCs w:val="0"/>
                <w:sz w:val="24"/>
                <w:szCs w:val="24"/>
                <w:lang w:val="es-419" w:eastAsia="en-US"/>
              </w:rPr>
              <w:t>desacuerdo 3</w:t>
            </w:r>
            <w:r w:rsidR="00877186" w:rsidRPr="008A7EEF">
              <w:rPr>
                <w:rFonts w:ascii="Times New Roman" w:hAnsi="Times New Roman" w:cs="Times New Roman"/>
                <w:b w:val="0"/>
                <w:bCs w:val="0"/>
                <w:sz w:val="24"/>
                <w:szCs w:val="24"/>
                <w:lang w:val="es-419" w:eastAsia="en-US"/>
              </w:rPr>
              <w:t xml:space="preserve">. </w:t>
            </w:r>
            <w:r w:rsidR="00485C9A" w:rsidRPr="008A7EEF">
              <w:rPr>
                <w:rFonts w:ascii="Times New Roman" w:hAnsi="Times New Roman" w:cs="Times New Roman"/>
                <w:b w:val="0"/>
                <w:bCs w:val="0"/>
                <w:sz w:val="24"/>
                <w:szCs w:val="24"/>
                <w:lang w:val="es-419" w:eastAsia="en-US"/>
              </w:rPr>
              <w:t>N</w:t>
            </w:r>
            <w:r w:rsidR="00877186" w:rsidRPr="008A7EEF">
              <w:rPr>
                <w:rFonts w:ascii="Times New Roman" w:hAnsi="Times New Roman" w:cs="Times New Roman"/>
                <w:b w:val="0"/>
                <w:bCs w:val="0"/>
                <w:sz w:val="24"/>
                <w:szCs w:val="24"/>
                <w:lang w:val="es-419" w:eastAsia="en-US"/>
              </w:rPr>
              <w:t xml:space="preserve">i de acuerdo, ni en desacuerdo </w:t>
            </w:r>
            <w:r w:rsidR="00DB7047" w:rsidRPr="008A7EEF">
              <w:rPr>
                <w:rFonts w:ascii="Times New Roman" w:hAnsi="Times New Roman" w:cs="Times New Roman"/>
                <w:b w:val="0"/>
                <w:bCs w:val="0"/>
                <w:sz w:val="24"/>
                <w:szCs w:val="24"/>
                <w:lang w:val="es-419" w:eastAsia="en-US"/>
              </w:rPr>
              <w:t>4. De</w:t>
            </w:r>
            <w:r w:rsidR="00877186" w:rsidRPr="008A7EEF">
              <w:rPr>
                <w:rFonts w:ascii="Times New Roman" w:hAnsi="Times New Roman" w:cs="Times New Roman"/>
                <w:b w:val="0"/>
                <w:bCs w:val="0"/>
                <w:sz w:val="24"/>
                <w:szCs w:val="24"/>
                <w:lang w:val="es-419" w:eastAsia="en-US"/>
              </w:rPr>
              <w:t xml:space="preserve"> acuerdo 5. </w:t>
            </w:r>
            <w:r w:rsidR="00485C9A" w:rsidRPr="008A7EEF">
              <w:rPr>
                <w:rFonts w:ascii="Times New Roman" w:hAnsi="Times New Roman" w:cs="Times New Roman"/>
                <w:b w:val="0"/>
                <w:bCs w:val="0"/>
                <w:sz w:val="24"/>
                <w:szCs w:val="24"/>
                <w:lang w:val="es-419" w:eastAsia="en-US"/>
              </w:rPr>
              <w:t>T</w:t>
            </w:r>
            <w:r w:rsidR="00877186" w:rsidRPr="008A7EEF">
              <w:rPr>
                <w:rFonts w:ascii="Times New Roman" w:hAnsi="Times New Roman" w:cs="Times New Roman"/>
                <w:b w:val="0"/>
                <w:bCs w:val="0"/>
                <w:sz w:val="24"/>
                <w:szCs w:val="24"/>
                <w:lang w:val="es-419" w:eastAsia="en-US"/>
              </w:rPr>
              <w:t>otalmente de acuerdo</w:t>
            </w:r>
            <w:r w:rsidR="00325E2A" w:rsidRPr="008A7EEF">
              <w:rPr>
                <w:rFonts w:ascii="Times New Roman" w:hAnsi="Times New Roman" w:cs="Times New Roman"/>
                <w:b w:val="0"/>
                <w:bCs w:val="0"/>
                <w:sz w:val="24"/>
                <w:szCs w:val="24"/>
                <w:lang w:val="es-419" w:eastAsia="en-US"/>
              </w:rPr>
              <w:t xml:space="preserve">, </w:t>
            </w:r>
            <w:r w:rsidR="00325E2A" w:rsidRPr="008A7EEF">
              <w:rPr>
                <w:rFonts w:ascii="Times New Roman" w:hAnsi="Times New Roman" w:cs="Times New Roman"/>
                <w:b w:val="0"/>
                <w:bCs w:val="0"/>
                <w:sz w:val="24"/>
                <w:szCs w:val="24"/>
                <w:lang w:eastAsia="en-US"/>
              </w:rPr>
              <w:t xml:space="preserve">donde </w:t>
            </w:r>
            <w:r w:rsidR="00F94799" w:rsidRPr="008A7EEF">
              <w:rPr>
                <w:rFonts w:ascii="Times New Roman" w:hAnsi="Times New Roman" w:cs="Times New Roman"/>
                <w:b w:val="0"/>
                <w:bCs w:val="0"/>
                <w:sz w:val="24"/>
                <w:szCs w:val="24"/>
                <w:lang w:eastAsia="en-US"/>
              </w:rPr>
              <w:t>r</w:t>
            </w:r>
            <w:r w:rsidR="00325E2A" w:rsidRPr="008A7EEF">
              <w:rPr>
                <w:rFonts w:ascii="Times New Roman" w:hAnsi="Times New Roman" w:cs="Times New Roman"/>
                <w:b w:val="0"/>
                <w:bCs w:val="0"/>
                <w:sz w:val="24"/>
                <w:szCs w:val="24"/>
                <w:lang w:eastAsia="en-US"/>
              </w:rPr>
              <w:t xml:space="preserve">endimiento académico, se </w:t>
            </w:r>
            <w:r w:rsidR="00F94799" w:rsidRPr="008A7EEF">
              <w:rPr>
                <w:rFonts w:ascii="Times New Roman" w:hAnsi="Times New Roman" w:cs="Times New Roman"/>
                <w:b w:val="0"/>
                <w:bCs w:val="0"/>
                <w:sz w:val="24"/>
                <w:szCs w:val="24"/>
                <w:lang w:eastAsia="en-US"/>
              </w:rPr>
              <w:t>evaluó con</w:t>
            </w:r>
            <w:r w:rsidR="00325E2A" w:rsidRPr="008A7EEF">
              <w:rPr>
                <w:rFonts w:ascii="Times New Roman" w:hAnsi="Times New Roman" w:cs="Times New Roman"/>
                <w:b w:val="0"/>
                <w:bCs w:val="0"/>
                <w:sz w:val="24"/>
                <w:szCs w:val="24"/>
                <w:lang w:eastAsia="en-US"/>
              </w:rPr>
              <w:t xml:space="preserve"> los indicadores 1 a 6, </w:t>
            </w:r>
            <w:r w:rsidR="00F94799" w:rsidRPr="008A7EEF">
              <w:rPr>
                <w:rFonts w:ascii="Times New Roman" w:hAnsi="Times New Roman" w:cs="Times New Roman"/>
                <w:b w:val="0"/>
                <w:bCs w:val="0"/>
                <w:sz w:val="24"/>
                <w:szCs w:val="24"/>
                <w:lang w:eastAsia="en-US"/>
              </w:rPr>
              <w:t>c</w:t>
            </w:r>
            <w:r w:rsidR="00325E2A" w:rsidRPr="008A7EEF">
              <w:rPr>
                <w:rFonts w:ascii="Times New Roman" w:hAnsi="Times New Roman" w:cs="Times New Roman"/>
                <w:b w:val="0"/>
                <w:bCs w:val="0"/>
                <w:sz w:val="24"/>
                <w:szCs w:val="24"/>
                <w:lang w:eastAsia="en-US"/>
              </w:rPr>
              <w:t xml:space="preserve">lases virtuales, mediante los indicadores del 7 al 12 y </w:t>
            </w:r>
            <w:r w:rsidR="00F94799" w:rsidRPr="008A7EEF">
              <w:rPr>
                <w:rFonts w:ascii="Times New Roman" w:hAnsi="Times New Roman" w:cs="Times New Roman"/>
                <w:b w:val="0"/>
                <w:bCs w:val="0"/>
                <w:sz w:val="24"/>
                <w:szCs w:val="24"/>
                <w:lang w:eastAsia="en-US"/>
              </w:rPr>
              <w:t>p</w:t>
            </w:r>
            <w:r w:rsidR="00325E2A" w:rsidRPr="008A7EEF">
              <w:rPr>
                <w:rFonts w:ascii="Times New Roman" w:hAnsi="Times New Roman" w:cs="Times New Roman"/>
                <w:b w:val="0"/>
                <w:bCs w:val="0"/>
                <w:sz w:val="24"/>
                <w:szCs w:val="24"/>
                <w:lang w:eastAsia="en-US"/>
              </w:rPr>
              <w:t>andemia de COVID-19 con los indicadores del 13 al 17</w:t>
            </w:r>
            <w:r w:rsidR="00F94799" w:rsidRPr="008A7EEF">
              <w:rPr>
                <w:rFonts w:ascii="Times New Roman" w:hAnsi="Times New Roman" w:cs="Times New Roman"/>
                <w:b w:val="0"/>
                <w:bCs w:val="0"/>
                <w:sz w:val="24"/>
                <w:szCs w:val="24"/>
                <w:lang w:eastAsia="en-US"/>
              </w:rPr>
              <w:t>.</w:t>
            </w:r>
          </w:p>
        </w:tc>
      </w:tr>
      <w:tr w:rsidR="00A315DD" w:rsidRPr="008A7EEF" w14:paraId="20CCCCA9" w14:textId="77777777" w:rsidTr="008A7EEF">
        <w:trPr>
          <w:cnfStyle w:val="000000100000" w:firstRow="0" w:lastRow="0" w:firstColumn="0" w:lastColumn="0" w:oddVBand="0" w:evenVBand="0" w:oddHBand="1" w:evenHBand="0" w:firstRowFirstColumn="0" w:firstRowLastColumn="0" w:lastRowFirstColumn="0" w:lastRowLastColumn="0"/>
          <w:trHeight w:val="431"/>
          <w:jc w:val="center"/>
        </w:trPr>
        <w:tc>
          <w:tcPr>
            <w:cnfStyle w:val="001000000000" w:firstRow="0" w:lastRow="0" w:firstColumn="1" w:lastColumn="0" w:oddVBand="0" w:evenVBand="0" w:oddHBand="0" w:evenHBand="0" w:firstRowFirstColumn="0" w:firstRowLastColumn="0" w:lastRowFirstColumn="0" w:lastRowLastColumn="0"/>
            <w:tcW w:w="3003" w:type="dxa"/>
            <w:tcBorders>
              <w:top w:val="none" w:sz="0" w:space="0" w:color="auto"/>
              <w:bottom w:val="none" w:sz="0" w:space="0" w:color="auto"/>
            </w:tcBorders>
          </w:tcPr>
          <w:p w14:paraId="09F921DC" w14:textId="77777777" w:rsidR="006F3AAA" w:rsidRPr="008A7EEF" w:rsidRDefault="006F3AAA" w:rsidP="00F94799">
            <w:pPr>
              <w:spacing w:before="100" w:beforeAutospacing="1" w:after="100" w:afterAutospacing="1" w:line="240" w:lineRule="auto"/>
              <w:ind w:right="76"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Software estadístico</w:t>
            </w:r>
          </w:p>
        </w:tc>
        <w:tc>
          <w:tcPr>
            <w:cnfStyle w:val="000100000000" w:firstRow="0" w:lastRow="0" w:firstColumn="0" w:lastColumn="1" w:oddVBand="0" w:evenVBand="0" w:oddHBand="0" w:evenHBand="0" w:firstRowFirstColumn="0" w:firstRowLastColumn="0" w:lastRowFirstColumn="0" w:lastRowLastColumn="0"/>
            <w:tcW w:w="4791" w:type="dxa"/>
            <w:tcBorders>
              <w:top w:val="none" w:sz="0" w:space="0" w:color="auto"/>
              <w:bottom w:val="none" w:sz="0" w:space="0" w:color="auto"/>
            </w:tcBorders>
          </w:tcPr>
          <w:p w14:paraId="35949960" w14:textId="2854C638" w:rsidR="006F3AAA" w:rsidRPr="008A7EEF" w:rsidRDefault="00FE6CDD" w:rsidP="00E749DD">
            <w:pPr>
              <w:spacing w:before="100" w:beforeAutospacing="1" w:after="100" w:afterAutospacing="1" w:line="240" w:lineRule="auto"/>
              <w:ind w:right="78"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 xml:space="preserve">IBM SPSS </w:t>
            </w:r>
            <w:proofErr w:type="spellStart"/>
            <w:r w:rsidRPr="008A7EEF">
              <w:rPr>
                <w:rFonts w:ascii="Times New Roman" w:hAnsi="Times New Roman" w:cs="Times New Roman"/>
                <w:b w:val="0"/>
                <w:bCs w:val="0"/>
                <w:sz w:val="24"/>
                <w:szCs w:val="24"/>
                <w:lang w:eastAsia="en-US"/>
              </w:rPr>
              <w:t>Statistics</w:t>
            </w:r>
            <w:proofErr w:type="spellEnd"/>
            <w:r w:rsidRPr="008A7EEF">
              <w:rPr>
                <w:rFonts w:ascii="Times New Roman" w:hAnsi="Times New Roman" w:cs="Times New Roman"/>
                <w:b w:val="0"/>
                <w:bCs w:val="0"/>
                <w:sz w:val="24"/>
                <w:szCs w:val="24"/>
                <w:lang w:eastAsia="en-US"/>
              </w:rPr>
              <w:t xml:space="preserve"> versión 26</w:t>
            </w:r>
          </w:p>
        </w:tc>
      </w:tr>
      <w:tr w:rsidR="00A315DD" w:rsidRPr="008A7EEF" w14:paraId="1616F19F" w14:textId="77777777" w:rsidTr="008A7EEF">
        <w:trPr>
          <w:cnfStyle w:val="010000000000" w:firstRow="0" w:lastRow="1" w:firstColumn="0" w:lastColumn="0" w:oddVBand="0" w:evenVBand="0" w:oddHBand="0" w:evenHBand="0" w:firstRowFirstColumn="0" w:firstRowLastColumn="0" w:lastRowFirstColumn="0" w:lastRowLastColumn="0"/>
          <w:trHeight w:val="434"/>
          <w:jc w:val="center"/>
        </w:trPr>
        <w:tc>
          <w:tcPr>
            <w:cnfStyle w:val="001000000000" w:firstRow="0" w:lastRow="0" w:firstColumn="1" w:lastColumn="0" w:oddVBand="0" w:evenVBand="0" w:oddHBand="0" w:evenHBand="0" w:firstRowFirstColumn="0" w:firstRowLastColumn="0" w:lastRowFirstColumn="0" w:lastRowLastColumn="0"/>
            <w:tcW w:w="3003" w:type="dxa"/>
            <w:tcBorders>
              <w:top w:val="none" w:sz="0" w:space="0" w:color="auto"/>
            </w:tcBorders>
          </w:tcPr>
          <w:p w14:paraId="6BD423D8" w14:textId="77777777" w:rsidR="006F3AAA" w:rsidRPr="008A7EEF" w:rsidRDefault="006F3AAA" w:rsidP="00E749DD">
            <w:pPr>
              <w:spacing w:before="100" w:beforeAutospacing="1" w:after="100" w:afterAutospacing="1" w:line="240" w:lineRule="auto"/>
              <w:ind w:right="73"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Tipo de</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muestra</w:t>
            </w:r>
          </w:p>
        </w:tc>
        <w:tc>
          <w:tcPr>
            <w:cnfStyle w:val="000100000000" w:firstRow="0" w:lastRow="0" w:firstColumn="0" w:lastColumn="1" w:oddVBand="0" w:evenVBand="0" w:oddHBand="0" w:evenHBand="0" w:firstRowFirstColumn="0" w:firstRowLastColumn="0" w:lastRowFirstColumn="0" w:lastRowLastColumn="0"/>
            <w:tcW w:w="4791" w:type="dxa"/>
            <w:tcBorders>
              <w:top w:val="none" w:sz="0" w:space="0" w:color="auto"/>
            </w:tcBorders>
          </w:tcPr>
          <w:p w14:paraId="446FF501" w14:textId="474F3F32" w:rsidR="006F3AAA" w:rsidRPr="008A7EEF" w:rsidRDefault="006F3AAA" w:rsidP="00E749DD">
            <w:pPr>
              <w:spacing w:before="100" w:beforeAutospacing="1" w:after="100" w:afterAutospacing="1" w:line="240" w:lineRule="auto"/>
              <w:ind w:right="79" w:firstLine="0"/>
              <w:rPr>
                <w:rFonts w:ascii="Times New Roman" w:hAnsi="Times New Roman" w:cs="Times New Roman"/>
                <w:b w:val="0"/>
                <w:bCs w:val="0"/>
                <w:sz w:val="24"/>
                <w:szCs w:val="24"/>
                <w:lang w:eastAsia="en-US"/>
              </w:rPr>
            </w:pPr>
            <w:r w:rsidRPr="008A7EEF">
              <w:rPr>
                <w:rFonts w:ascii="Times New Roman" w:hAnsi="Times New Roman" w:cs="Times New Roman"/>
                <w:b w:val="0"/>
                <w:bCs w:val="0"/>
                <w:sz w:val="24"/>
                <w:szCs w:val="24"/>
                <w:lang w:eastAsia="en-US"/>
              </w:rPr>
              <w:t>Aleatorio</w:t>
            </w:r>
            <w:r w:rsidRPr="008A7EEF">
              <w:rPr>
                <w:rFonts w:ascii="Times New Roman" w:hAnsi="Times New Roman" w:cs="Times New Roman"/>
                <w:b w:val="0"/>
                <w:bCs w:val="0"/>
                <w:spacing w:val="-1"/>
                <w:sz w:val="24"/>
                <w:szCs w:val="24"/>
                <w:lang w:eastAsia="en-US"/>
              </w:rPr>
              <w:t xml:space="preserve"> </w:t>
            </w:r>
            <w:r w:rsidRPr="008A7EEF">
              <w:rPr>
                <w:rFonts w:ascii="Times New Roman" w:hAnsi="Times New Roman" w:cs="Times New Roman"/>
                <w:b w:val="0"/>
                <w:bCs w:val="0"/>
                <w:sz w:val="24"/>
                <w:szCs w:val="24"/>
                <w:lang w:eastAsia="en-US"/>
              </w:rPr>
              <w:t>simple</w:t>
            </w:r>
          </w:p>
        </w:tc>
      </w:tr>
    </w:tbl>
    <w:p w14:paraId="09401477" w14:textId="2A0FB0EA" w:rsidR="006F3AAA" w:rsidRPr="008A7EEF" w:rsidRDefault="00F94799" w:rsidP="008A7EEF">
      <w:pPr>
        <w:widowControl w:val="0"/>
        <w:autoSpaceDE w:val="0"/>
        <w:autoSpaceDN w:val="0"/>
        <w:ind w:firstLine="0"/>
        <w:jc w:val="center"/>
        <w:rPr>
          <w:lang w:val="en-US" w:eastAsia="en-US"/>
        </w:rPr>
      </w:pPr>
      <w:r w:rsidRPr="008A7EEF">
        <w:rPr>
          <w:lang w:val="en-US" w:eastAsia="en-US"/>
        </w:rPr>
        <w:t xml:space="preserve">Nota. </w:t>
      </w:r>
      <w:r w:rsidR="006F3AAA" w:rsidRPr="008A7EEF">
        <w:rPr>
          <w:lang w:val="en-US" w:eastAsia="en-US"/>
        </w:rPr>
        <w:t>Fuente:</w:t>
      </w:r>
      <w:r w:rsidR="006F3AAA" w:rsidRPr="008A7EEF">
        <w:rPr>
          <w:spacing w:val="-2"/>
          <w:lang w:val="en-US" w:eastAsia="en-US"/>
        </w:rPr>
        <w:t xml:space="preserve"> </w:t>
      </w:r>
      <w:proofErr w:type="spellStart"/>
      <w:r w:rsidR="006F3AAA" w:rsidRPr="008A7EEF">
        <w:rPr>
          <w:lang w:val="en-US" w:eastAsia="en-US"/>
        </w:rPr>
        <w:t>Elaboración</w:t>
      </w:r>
      <w:proofErr w:type="spellEnd"/>
      <w:r w:rsidR="006F3AAA" w:rsidRPr="008A7EEF">
        <w:rPr>
          <w:spacing w:val="-1"/>
          <w:lang w:val="en-US" w:eastAsia="en-US"/>
        </w:rPr>
        <w:t xml:space="preserve"> </w:t>
      </w:r>
      <w:proofErr w:type="spellStart"/>
      <w:r w:rsidR="006F3AAA" w:rsidRPr="008A7EEF">
        <w:rPr>
          <w:lang w:val="en-US" w:eastAsia="en-US"/>
        </w:rPr>
        <w:t>propia</w:t>
      </w:r>
      <w:proofErr w:type="spellEnd"/>
    </w:p>
    <w:p w14:paraId="429113F6" w14:textId="77777777" w:rsidR="008A7EEF" w:rsidRDefault="008A7EEF" w:rsidP="008A7EEF">
      <w:pPr>
        <w:ind w:firstLine="0"/>
        <w:rPr>
          <w:b/>
          <w:bCs/>
        </w:rPr>
      </w:pPr>
    </w:p>
    <w:p w14:paraId="397B07A5" w14:textId="2C0B24D7" w:rsidR="00113381" w:rsidRPr="008A7EEF" w:rsidRDefault="006D627C" w:rsidP="008A7EEF">
      <w:pPr>
        <w:ind w:firstLine="0"/>
        <w:jc w:val="center"/>
        <w:rPr>
          <w:b/>
          <w:bCs/>
          <w:sz w:val="32"/>
          <w:szCs w:val="32"/>
        </w:rPr>
      </w:pPr>
      <w:r w:rsidRPr="008A7EEF">
        <w:rPr>
          <w:b/>
          <w:bCs/>
          <w:sz w:val="32"/>
          <w:szCs w:val="32"/>
        </w:rPr>
        <w:t>Resultados</w:t>
      </w:r>
    </w:p>
    <w:p w14:paraId="4AAA0E91" w14:textId="63226045" w:rsidR="00224D05" w:rsidRPr="00A315DD" w:rsidRDefault="004F26A2" w:rsidP="008A7EEF">
      <w:pPr>
        <w:tabs>
          <w:tab w:val="left" w:pos="2966"/>
        </w:tabs>
      </w:pPr>
      <w:r w:rsidRPr="00A315DD">
        <w:t xml:space="preserve">El análisis de los datos recolectados de 80 estudiantes universitarios seleccionados aleatoriamente reveló hallazgos </w:t>
      </w:r>
      <w:r w:rsidR="00F90A80">
        <w:t>relevantes</w:t>
      </w:r>
      <w:r w:rsidRPr="00A315DD">
        <w:t xml:space="preserve"> en tres dimensiones: </w:t>
      </w:r>
      <w:r w:rsidR="004B7A39">
        <w:t>Variable R</w:t>
      </w:r>
      <w:r w:rsidRPr="00A315DD">
        <w:t xml:space="preserve">endimiento </w:t>
      </w:r>
      <w:r w:rsidR="004B7A39">
        <w:t>A</w:t>
      </w:r>
      <w:r w:rsidRPr="00A315DD">
        <w:t xml:space="preserve">cadémico, </w:t>
      </w:r>
      <w:r w:rsidR="004B7A39" w:rsidRPr="004B7A39">
        <w:t>Variable Clases Virtuales</w:t>
      </w:r>
      <w:r w:rsidR="004B7A39">
        <w:t xml:space="preserve"> </w:t>
      </w:r>
      <w:r w:rsidRPr="00A315DD">
        <w:t xml:space="preserve">y </w:t>
      </w:r>
      <w:r w:rsidR="004B7A39" w:rsidRPr="004B7A39">
        <w:t>Variable Pandemia de COVID 19</w:t>
      </w:r>
      <w:r w:rsidRPr="00A315DD">
        <w:t>. A continuación, se presenta un análisis detallado de cada dimensión.</w:t>
      </w:r>
    </w:p>
    <w:p w14:paraId="6A59BC1F" w14:textId="77777777" w:rsidR="008A7EEF" w:rsidRDefault="008A7EEF" w:rsidP="008A7EEF">
      <w:pPr>
        <w:tabs>
          <w:tab w:val="left" w:pos="2966"/>
        </w:tabs>
        <w:ind w:firstLine="0"/>
        <w:rPr>
          <w:b/>
          <w:bCs/>
        </w:rPr>
      </w:pPr>
      <w:bookmarkStart w:id="4" w:name="_Toc121054714"/>
    </w:p>
    <w:p w14:paraId="3A3E7224" w14:textId="52B7A5A0" w:rsidR="00113381" w:rsidRPr="008A7EEF" w:rsidRDefault="00113381" w:rsidP="008A7EEF">
      <w:pPr>
        <w:tabs>
          <w:tab w:val="left" w:pos="2966"/>
        </w:tabs>
        <w:ind w:firstLine="0"/>
        <w:jc w:val="center"/>
        <w:rPr>
          <w:b/>
          <w:bCs/>
          <w:sz w:val="28"/>
          <w:szCs w:val="28"/>
        </w:rPr>
      </w:pPr>
      <w:r w:rsidRPr="008A7EEF">
        <w:rPr>
          <w:b/>
          <w:bCs/>
          <w:sz w:val="28"/>
          <w:szCs w:val="28"/>
        </w:rPr>
        <w:lastRenderedPageBreak/>
        <w:t>Variable Rendimiento Académico</w:t>
      </w:r>
      <w:bookmarkEnd w:id="4"/>
    </w:p>
    <w:p w14:paraId="08AD9571" w14:textId="4C3CD12E" w:rsidR="00113381" w:rsidRPr="00A315DD" w:rsidRDefault="004F26A2" w:rsidP="008A7EEF">
      <w:pPr>
        <w:tabs>
          <w:tab w:val="left" w:pos="2966"/>
        </w:tabs>
      </w:pPr>
      <w:r w:rsidRPr="00A315DD">
        <w:t>El análisis del rendimiento académico se centró en cinco aspectos fundamentales: predisposición al estudio, carga de trabajo, capacidad pedagógica</w:t>
      </w:r>
      <w:r w:rsidR="009C7023">
        <w:t xml:space="preserve"> del profesorado en la percepción del estudiante</w:t>
      </w:r>
      <w:r w:rsidRPr="00A315DD">
        <w:t xml:space="preserve">, recursos tecnológicos e inasistencia a clases. Los resultados mostraron una adaptación </w:t>
      </w:r>
      <w:r w:rsidR="00D230B7">
        <w:t xml:space="preserve">favorable </w:t>
      </w:r>
      <w:r w:rsidR="00D653DC">
        <w:t>a las clases virtuales</w:t>
      </w:r>
      <w:r w:rsidR="00D230B7">
        <w:t xml:space="preserve"> (Figuras 1-6)</w:t>
      </w:r>
      <w:r w:rsidR="00D653DC">
        <w:t xml:space="preserve">. </w:t>
      </w:r>
    </w:p>
    <w:p w14:paraId="02517924" w14:textId="38926893" w:rsidR="00B314B2" w:rsidRDefault="00B314B2" w:rsidP="008A7EEF">
      <w:pPr>
        <w:tabs>
          <w:tab w:val="left" w:pos="2966"/>
        </w:tabs>
      </w:pPr>
      <w:r w:rsidRPr="00A315DD">
        <w:t xml:space="preserve">De acuerdo con </w:t>
      </w:r>
      <w:r>
        <w:t>la</w:t>
      </w:r>
      <w:r w:rsidRPr="00A315DD">
        <w:t xml:space="preserve"> </w:t>
      </w:r>
      <w:r w:rsidR="00ED4C47">
        <w:t>figura</w:t>
      </w:r>
      <w:r w:rsidRPr="00A315DD">
        <w:t xml:space="preserve"> 1, 82% de los encuestados </w:t>
      </w:r>
      <w:r w:rsidR="00CF7145">
        <w:t xml:space="preserve">N = 80 </w:t>
      </w:r>
      <w:r w:rsidRPr="00A315DD">
        <w:t>manifestó dedicar tiempo diario a sus tareas académicas (32% totalmente de acuerdo, 50% de acuerdo), indicando un alto nivel de compromiso con sus responsabilidades académicas.</w:t>
      </w:r>
    </w:p>
    <w:p w14:paraId="0F861ACA" w14:textId="77777777" w:rsidR="008A7EEF" w:rsidRPr="00A315DD" w:rsidRDefault="008A7EEF" w:rsidP="008A7EEF">
      <w:pPr>
        <w:tabs>
          <w:tab w:val="left" w:pos="2966"/>
        </w:tabs>
      </w:pPr>
    </w:p>
    <w:p w14:paraId="7AB520CF" w14:textId="2559EEC4" w:rsidR="00113381" w:rsidRPr="008A7EEF" w:rsidRDefault="003141D4" w:rsidP="008A7EEF">
      <w:pPr>
        <w:pStyle w:val="Descripcin"/>
        <w:spacing w:after="0" w:line="360" w:lineRule="auto"/>
        <w:jc w:val="center"/>
        <w:rPr>
          <w:i w:val="0"/>
          <w:iCs w:val="0"/>
          <w:color w:val="auto"/>
          <w:sz w:val="24"/>
          <w:szCs w:val="24"/>
        </w:rPr>
      </w:pPr>
      <w:r w:rsidRPr="008A7EEF">
        <w:rPr>
          <w:rFonts w:ascii="Times New Roman" w:hAnsi="Times New Roman" w:cs="Times New Roman"/>
          <w:b/>
          <w:bCs/>
          <w:i w:val="0"/>
          <w:iCs w:val="0"/>
          <w:color w:val="auto"/>
          <w:sz w:val="24"/>
          <w:szCs w:val="24"/>
        </w:rPr>
        <w:t>Figura</w:t>
      </w:r>
      <w:r w:rsidR="00DD5EF5" w:rsidRPr="008A7EEF">
        <w:rPr>
          <w:rFonts w:ascii="Times New Roman" w:hAnsi="Times New Roman" w:cs="Times New Roman"/>
          <w:b/>
          <w:bCs/>
          <w:i w:val="0"/>
          <w:iCs w:val="0"/>
          <w:color w:val="auto"/>
          <w:sz w:val="24"/>
          <w:szCs w:val="24"/>
        </w:rPr>
        <w:t xml:space="preserve"> </w:t>
      </w:r>
      <w:r w:rsidR="00DD5EF5" w:rsidRPr="008A7EEF">
        <w:rPr>
          <w:rFonts w:ascii="Times New Roman" w:hAnsi="Times New Roman" w:cs="Times New Roman"/>
          <w:b/>
          <w:bCs/>
          <w:i w:val="0"/>
          <w:iCs w:val="0"/>
          <w:noProof/>
          <w:color w:val="auto"/>
          <w:sz w:val="24"/>
          <w:szCs w:val="24"/>
        </w:rPr>
        <w:t>1</w:t>
      </w:r>
      <w:r w:rsidR="00B2468F" w:rsidRPr="008A7EEF">
        <w:rPr>
          <w:rFonts w:ascii="Times New Roman" w:hAnsi="Times New Roman" w:cs="Times New Roman"/>
          <w:b/>
          <w:bCs/>
          <w:i w:val="0"/>
          <w:iCs w:val="0"/>
          <w:noProof/>
          <w:color w:val="auto"/>
          <w:sz w:val="24"/>
          <w:szCs w:val="24"/>
        </w:rPr>
        <w:t xml:space="preserve">. </w:t>
      </w:r>
      <w:r w:rsidR="00B2468F" w:rsidRPr="008A7EEF">
        <w:rPr>
          <w:rFonts w:ascii="Times New Roman" w:hAnsi="Times New Roman" w:cs="Times New Roman"/>
          <w:b/>
          <w:bCs/>
          <w:i w:val="0"/>
          <w:iCs w:val="0"/>
          <w:color w:val="auto"/>
          <w:sz w:val="24"/>
          <w:szCs w:val="24"/>
        </w:rPr>
        <w:t xml:space="preserve"> </w:t>
      </w:r>
      <w:r w:rsidR="004071FF" w:rsidRPr="008A7EEF">
        <w:rPr>
          <w:rFonts w:ascii="Times New Roman" w:hAnsi="Times New Roman" w:cs="Times New Roman"/>
          <w:i w:val="0"/>
          <w:iCs w:val="0"/>
          <w:color w:val="auto"/>
          <w:sz w:val="24"/>
          <w:szCs w:val="24"/>
        </w:rPr>
        <w:t>¿</w:t>
      </w:r>
      <w:r w:rsidR="00DD5EF5" w:rsidRPr="008A7EEF">
        <w:rPr>
          <w:rFonts w:ascii="Times New Roman" w:hAnsi="Times New Roman" w:cs="Times New Roman"/>
          <w:i w:val="0"/>
          <w:iCs w:val="0"/>
          <w:color w:val="auto"/>
          <w:sz w:val="24"/>
          <w:szCs w:val="24"/>
        </w:rPr>
        <w:t>Considero que dedico tiempo diario para realizar mis tareas en</w:t>
      </w:r>
      <w:r w:rsidR="00D230B7" w:rsidRPr="008A7EEF">
        <w:rPr>
          <w:rFonts w:ascii="Times New Roman" w:hAnsi="Times New Roman" w:cs="Times New Roman"/>
          <w:i w:val="0"/>
          <w:iCs w:val="0"/>
          <w:color w:val="auto"/>
          <w:sz w:val="24"/>
          <w:szCs w:val="24"/>
        </w:rPr>
        <w:t xml:space="preserve"> la</w:t>
      </w:r>
      <w:r w:rsidR="00DD5EF5" w:rsidRPr="008A7EEF">
        <w:rPr>
          <w:rFonts w:ascii="Times New Roman" w:hAnsi="Times New Roman" w:cs="Times New Roman"/>
          <w:i w:val="0"/>
          <w:iCs w:val="0"/>
          <w:color w:val="auto"/>
          <w:sz w:val="24"/>
          <w:szCs w:val="24"/>
        </w:rPr>
        <w:t xml:space="preserve"> carrera profesional?</w:t>
      </w:r>
    </w:p>
    <w:p w14:paraId="11B8AB79" w14:textId="78E680AC" w:rsidR="00113381" w:rsidRPr="00A315DD" w:rsidRDefault="0075088D" w:rsidP="008A7EEF">
      <w:pPr>
        <w:keepNext/>
        <w:tabs>
          <w:tab w:val="left" w:pos="2966"/>
        </w:tabs>
        <w:jc w:val="center"/>
      </w:pPr>
      <w:r>
        <w:rPr>
          <w:noProof/>
        </w:rPr>
        <w:drawing>
          <wp:inline distT="0" distB="0" distL="0" distR="0" wp14:anchorId="3DE341BE" wp14:editId="5B9C6E96">
            <wp:extent cx="2463362" cy="1701355"/>
            <wp:effectExtent l="0" t="0" r="0" b="0"/>
            <wp:docPr id="135288914"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288914" name="Imagen 135288914"/>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463362" cy="1701355"/>
                    </a:xfrm>
                    <a:prstGeom prst="rect">
                      <a:avLst/>
                    </a:prstGeom>
                  </pic:spPr>
                </pic:pic>
              </a:graphicData>
            </a:graphic>
          </wp:inline>
        </w:drawing>
      </w:r>
    </w:p>
    <w:p w14:paraId="259793A3" w14:textId="20813D4C" w:rsidR="00DD5EF5" w:rsidRPr="008A7EEF" w:rsidRDefault="00DD5EF5" w:rsidP="008A7EEF">
      <w:pPr>
        <w:keepNext/>
        <w:tabs>
          <w:tab w:val="left" w:pos="2966"/>
        </w:tabs>
        <w:jc w:val="center"/>
      </w:pPr>
      <w:r w:rsidRPr="008A7EEF">
        <w:t xml:space="preserve">Fuente: </w:t>
      </w:r>
      <w:r w:rsidR="00CF09EB" w:rsidRPr="008A7EEF">
        <w:t>Elaboración propia</w:t>
      </w:r>
    </w:p>
    <w:p w14:paraId="39295D33" w14:textId="3CE0CCD6" w:rsidR="00B314B2" w:rsidRDefault="00B314B2" w:rsidP="008A7EEF">
      <w:pPr>
        <w:tabs>
          <w:tab w:val="left" w:pos="2966"/>
        </w:tabs>
        <w:ind w:firstLine="0"/>
      </w:pPr>
      <w:r w:rsidRPr="00A315DD">
        <w:t>Se observa</w:t>
      </w:r>
      <w:r>
        <w:t xml:space="preserve"> en la </w:t>
      </w:r>
      <w:r w:rsidR="00ED4C47">
        <w:t>figura</w:t>
      </w:r>
      <w:r>
        <w:t xml:space="preserve"> 2</w:t>
      </w:r>
      <w:r w:rsidRPr="00A315DD">
        <w:t xml:space="preserve"> que, en términos de organización y eficiencia académica, 78% de los estudiantes (48% de acuerdo, 30% totalmente de acuerdo) </w:t>
      </w:r>
      <w:r w:rsidR="00D749CC">
        <w:t>manifestaron</w:t>
      </w:r>
      <w:r w:rsidRPr="00A315DD">
        <w:t xml:space="preserve"> mantener una organización efectiva de sus actividades.</w:t>
      </w:r>
    </w:p>
    <w:p w14:paraId="30FB50A3" w14:textId="77777777" w:rsidR="008A7EEF" w:rsidRDefault="008A7EEF" w:rsidP="008A7EEF">
      <w:pPr>
        <w:tabs>
          <w:tab w:val="left" w:pos="2966"/>
        </w:tabs>
        <w:ind w:firstLine="0"/>
      </w:pPr>
    </w:p>
    <w:p w14:paraId="40CAA9E3" w14:textId="77777777" w:rsidR="00E905CE" w:rsidRDefault="00E905CE" w:rsidP="008A7EEF">
      <w:pPr>
        <w:tabs>
          <w:tab w:val="left" w:pos="2966"/>
        </w:tabs>
        <w:ind w:firstLine="0"/>
      </w:pPr>
    </w:p>
    <w:p w14:paraId="07190071" w14:textId="77777777" w:rsidR="00E905CE" w:rsidRDefault="00E905CE" w:rsidP="008A7EEF">
      <w:pPr>
        <w:tabs>
          <w:tab w:val="left" w:pos="2966"/>
        </w:tabs>
        <w:ind w:firstLine="0"/>
      </w:pPr>
    </w:p>
    <w:p w14:paraId="602502A6" w14:textId="77777777" w:rsidR="00E905CE" w:rsidRDefault="00E905CE" w:rsidP="008A7EEF">
      <w:pPr>
        <w:tabs>
          <w:tab w:val="left" w:pos="2966"/>
        </w:tabs>
        <w:ind w:firstLine="0"/>
      </w:pPr>
    </w:p>
    <w:p w14:paraId="60053470" w14:textId="77777777" w:rsidR="00E905CE" w:rsidRDefault="00E905CE" w:rsidP="008A7EEF">
      <w:pPr>
        <w:tabs>
          <w:tab w:val="left" w:pos="2966"/>
        </w:tabs>
        <w:ind w:firstLine="0"/>
      </w:pPr>
    </w:p>
    <w:p w14:paraId="65111C31" w14:textId="77777777" w:rsidR="00E905CE" w:rsidRDefault="00E905CE" w:rsidP="008A7EEF">
      <w:pPr>
        <w:tabs>
          <w:tab w:val="left" w:pos="2966"/>
        </w:tabs>
        <w:ind w:firstLine="0"/>
      </w:pPr>
    </w:p>
    <w:p w14:paraId="54854417" w14:textId="77777777" w:rsidR="00E905CE" w:rsidRDefault="00E905CE" w:rsidP="008A7EEF">
      <w:pPr>
        <w:tabs>
          <w:tab w:val="left" w:pos="2966"/>
        </w:tabs>
        <w:ind w:firstLine="0"/>
      </w:pPr>
    </w:p>
    <w:p w14:paraId="56F051E7" w14:textId="77777777" w:rsidR="00E905CE" w:rsidRDefault="00E905CE" w:rsidP="008A7EEF">
      <w:pPr>
        <w:tabs>
          <w:tab w:val="left" w:pos="2966"/>
        </w:tabs>
        <w:ind w:firstLine="0"/>
      </w:pPr>
    </w:p>
    <w:p w14:paraId="289F4956" w14:textId="77777777" w:rsidR="00E905CE" w:rsidRDefault="00E905CE" w:rsidP="008A7EEF">
      <w:pPr>
        <w:tabs>
          <w:tab w:val="left" w:pos="2966"/>
        </w:tabs>
        <w:ind w:firstLine="0"/>
      </w:pPr>
    </w:p>
    <w:p w14:paraId="3542ACCB" w14:textId="77777777" w:rsidR="00E905CE" w:rsidRPr="00A315DD" w:rsidRDefault="00E905CE" w:rsidP="008A7EEF">
      <w:pPr>
        <w:tabs>
          <w:tab w:val="left" w:pos="2966"/>
        </w:tabs>
        <w:ind w:firstLine="0"/>
      </w:pPr>
    </w:p>
    <w:p w14:paraId="23D50B31" w14:textId="029CC6B4" w:rsidR="006865BC" w:rsidRPr="008A7EEF" w:rsidRDefault="003141D4" w:rsidP="008A7EEF">
      <w:pPr>
        <w:tabs>
          <w:tab w:val="left" w:pos="2966"/>
        </w:tabs>
        <w:jc w:val="center"/>
      </w:pPr>
      <w:r w:rsidRPr="008A7EEF">
        <w:rPr>
          <w:b/>
          <w:bCs/>
        </w:rPr>
        <w:lastRenderedPageBreak/>
        <w:t>Figura</w:t>
      </w:r>
      <w:r w:rsidR="006865BC" w:rsidRPr="008A7EEF">
        <w:rPr>
          <w:b/>
          <w:bCs/>
        </w:rPr>
        <w:t xml:space="preserve"> </w:t>
      </w:r>
      <w:r w:rsidR="006865BC" w:rsidRPr="008A7EEF">
        <w:rPr>
          <w:b/>
          <w:bCs/>
          <w:noProof/>
        </w:rPr>
        <w:t>2</w:t>
      </w:r>
      <w:r w:rsidR="009A49E8" w:rsidRPr="008A7EEF">
        <w:rPr>
          <w:b/>
          <w:bCs/>
          <w:noProof/>
        </w:rPr>
        <w:t>.</w:t>
      </w:r>
      <w:r w:rsidR="006865BC" w:rsidRPr="008A7EEF">
        <w:rPr>
          <w:b/>
          <w:bCs/>
        </w:rPr>
        <w:t xml:space="preserve"> </w:t>
      </w:r>
      <w:r w:rsidR="004F26A2" w:rsidRPr="008A7EEF">
        <w:t>¿</w:t>
      </w:r>
      <w:r w:rsidR="006865BC" w:rsidRPr="008A7EEF">
        <w:t>Me organizo para ser eficiente en todas las actividades académicas?</w:t>
      </w:r>
    </w:p>
    <w:p w14:paraId="36AEB890" w14:textId="28941D5C" w:rsidR="00113381" w:rsidRPr="00A315DD" w:rsidRDefault="0075088D" w:rsidP="008A7EEF">
      <w:pPr>
        <w:keepNext/>
        <w:tabs>
          <w:tab w:val="left" w:pos="2966"/>
        </w:tabs>
        <w:jc w:val="center"/>
      </w:pPr>
      <w:r>
        <w:rPr>
          <w:noProof/>
        </w:rPr>
        <w:drawing>
          <wp:inline distT="0" distB="0" distL="0" distR="0" wp14:anchorId="55371209" wp14:editId="32860C8E">
            <wp:extent cx="2892857" cy="1767857"/>
            <wp:effectExtent l="0" t="0" r="3175" b="3810"/>
            <wp:docPr id="1074835612" name="Imagen 2" descr="Gráfico, Gráfico de barras&#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4835612" name="Imagen 2" descr="Gráfico, Gráfico de barras&#10;&#10;El contenido generado por IA puede ser incorrect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892857" cy="1767857"/>
                    </a:xfrm>
                    <a:prstGeom prst="rect">
                      <a:avLst/>
                    </a:prstGeom>
                  </pic:spPr>
                </pic:pic>
              </a:graphicData>
            </a:graphic>
          </wp:inline>
        </w:drawing>
      </w:r>
    </w:p>
    <w:p w14:paraId="409EC0D4" w14:textId="18E47C83" w:rsidR="006865BC" w:rsidRPr="008A7EEF" w:rsidRDefault="00CB5EEF" w:rsidP="008A7EEF">
      <w:pPr>
        <w:keepNext/>
        <w:tabs>
          <w:tab w:val="left" w:pos="2966"/>
        </w:tabs>
        <w:jc w:val="center"/>
        <w:rPr>
          <w:sz w:val="36"/>
          <w:szCs w:val="36"/>
        </w:rPr>
      </w:pPr>
      <w:r w:rsidRPr="008A7EEF">
        <w:t>Fuente: Elaboración propia</w:t>
      </w:r>
    </w:p>
    <w:p w14:paraId="5CA18078" w14:textId="1A78C791" w:rsidR="00B314B2" w:rsidRDefault="00B314B2" w:rsidP="008A7EEF">
      <w:pPr>
        <w:tabs>
          <w:tab w:val="left" w:pos="2966"/>
        </w:tabs>
      </w:pPr>
      <w:r w:rsidRPr="00A315DD">
        <w:t xml:space="preserve">La tendencia positiva reflejada en </w:t>
      </w:r>
      <w:r>
        <w:t>la</w:t>
      </w:r>
      <w:r w:rsidRPr="00A315DD">
        <w:t xml:space="preserve"> </w:t>
      </w:r>
      <w:r w:rsidR="00ED4C47">
        <w:t>figura</w:t>
      </w:r>
      <w:r w:rsidRPr="00A315DD">
        <w:t xml:space="preserve"> </w:t>
      </w:r>
      <w:r>
        <w:t>3</w:t>
      </w:r>
      <w:r w:rsidRPr="00A315DD">
        <w:t xml:space="preserve"> se observa también en la preparación para las evaluaciones, donde </w:t>
      </w:r>
      <w:r w:rsidR="00420E0A" w:rsidRPr="00A315DD">
        <w:t xml:space="preserve">77% </w:t>
      </w:r>
      <w:r w:rsidRPr="00A315DD">
        <w:t>de los estudiantes encuestados (44% de acuerdo, 33% totalmente de acuerdo) indicó estudiar con anticipación para sus exámenes.</w:t>
      </w:r>
    </w:p>
    <w:p w14:paraId="02B3AB76" w14:textId="77777777" w:rsidR="008A7EEF" w:rsidRDefault="008A7EEF" w:rsidP="008A7EEF">
      <w:pPr>
        <w:tabs>
          <w:tab w:val="left" w:pos="2966"/>
        </w:tabs>
      </w:pPr>
    </w:p>
    <w:p w14:paraId="283312E0" w14:textId="62C0D8AC" w:rsidR="00477E97" w:rsidRPr="008A7EEF" w:rsidRDefault="003141D4" w:rsidP="008A7EEF">
      <w:pPr>
        <w:pStyle w:val="Descripcin"/>
        <w:spacing w:after="0" w:line="360" w:lineRule="auto"/>
        <w:jc w:val="center"/>
        <w:rPr>
          <w:rFonts w:ascii="Times New Roman" w:hAnsi="Times New Roman" w:cs="Times New Roman"/>
          <w:b/>
          <w:bCs/>
          <w:i w:val="0"/>
          <w:iCs w:val="0"/>
          <w:color w:val="auto"/>
          <w:sz w:val="24"/>
          <w:szCs w:val="24"/>
        </w:rPr>
      </w:pPr>
      <w:r w:rsidRPr="008A7EEF">
        <w:rPr>
          <w:rFonts w:ascii="Times New Roman" w:hAnsi="Times New Roman" w:cs="Times New Roman"/>
          <w:b/>
          <w:bCs/>
          <w:i w:val="0"/>
          <w:iCs w:val="0"/>
          <w:color w:val="auto"/>
          <w:sz w:val="24"/>
          <w:szCs w:val="24"/>
        </w:rPr>
        <w:t>Figura</w:t>
      </w:r>
      <w:r w:rsidR="00477E97" w:rsidRPr="008A7EEF">
        <w:rPr>
          <w:rFonts w:ascii="Times New Roman" w:hAnsi="Times New Roman" w:cs="Times New Roman"/>
          <w:b/>
          <w:bCs/>
          <w:i w:val="0"/>
          <w:iCs w:val="0"/>
          <w:color w:val="auto"/>
          <w:sz w:val="24"/>
          <w:szCs w:val="24"/>
        </w:rPr>
        <w:t xml:space="preserve"> </w:t>
      </w:r>
      <w:r w:rsidR="00477E97" w:rsidRPr="008A7EEF">
        <w:rPr>
          <w:rFonts w:ascii="Times New Roman" w:hAnsi="Times New Roman" w:cs="Times New Roman"/>
          <w:b/>
          <w:bCs/>
          <w:i w:val="0"/>
          <w:iCs w:val="0"/>
          <w:noProof/>
          <w:color w:val="auto"/>
          <w:sz w:val="24"/>
          <w:szCs w:val="24"/>
        </w:rPr>
        <w:t>3</w:t>
      </w:r>
      <w:r w:rsidR="009A49E8" w:rsidRPr="008A7EEF">
        <w:rPr>
          <w:rFonts w:ascii="Times New Roman" w:hAnsi="Times New Roman" w:cs="Times New Roman"/>
          <w:b/>
          <w:bCs/>
          <w:i w:val="0"/>
          <w:iCs w:val="0"/>
          <w:noProof/>
          <w:color w:val="auto"/>
          <w:sz w:val="24"/>
          <w:szCs w:val="24"/>
        </w:rPr>
        <w:t>.</w:t>
      </w:r>
      <w:r w:rsidR="00477E97" w:rsidRPr="008A7EEF">
        <w:rPr>
          <w:rFonts w:ascii="Times New Roman" w:hAnsi="Times New Roman" w:cs="Times New Roman"/>
          <w:b/>
          <w:bCs/>
          <w:i w:val="0"/>
          <w:iCs w:val="0"/>
          <w:color w:val="auto"/>
          <w:sz w:val="24"/>
          <w:szCs w:val="24"/>
        </w:rPr>
        <w:t xml:space="preserve"> </w:t>
      </w:r>
      <w:r w:rsidR="00477E97" w:rsidRPr="008A7EEF">
        <w:rPr>
          <w:rFonts w:ascii="Times New Roman" w:hAnsi="Times New Roman" w:cs="Times New Roman"/>
          <w:i w:val="0"/>
          <w:iCs w:val="0"/>
          <w:color w:val="auto"/>
          <w:sz w:val="24"/>
          <w:szCs w:val="24"/>
        </w:rPr>
        <w:t>¿Estudio con anticipación para presentar exámenes de conocimientos académicos?</w:t>
      </w:r>
    </w:p>
    <w:p w14:paraId="578DB688" w14:textId="7E3AF564" w:rsidR="00113381" w:rsidRPr="00A315DD" w:rsidRDefault="0075088D" w:rsidP="008A7EEF">
      <w:pPr>
        <w:keepNext/>
        <w:tabs>
          <w:tab w:val="left" w:pos="2966"/>
        </w:tabs>
        <w:jc w:val="center"/>
      </w:pPr>
      <w:r>
        <w:rPr>
          <w:noProof/>
        </w:rPr>
        <w:drawing>
          <wp:inline distT="0" distB="0" distL="0" distR="0" wp14:anchorId="36E50AB8" wp14:editId="4607C10E">
            <wp:extent cx="3122845" cy="2006158"/>
            <wp:effectExtent l="0" t="0" r="1905" b="0"/>
            <wp:docPr id="2127592026" name="Imagen 3" descr="Escala de tiemp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7592026" name="Imagen 3" descr="Escala de tiempo&#10;&#10;El contenido generado por IA puede ser incorrecto."/>
                    <pic:cNvPicPr/>
                  </pic:nvPicPr>
                  <pic:blipFill>
                    <a:blip r:embed="rId14" cstate="print">
                      <a:extLst>
                        <a:ext uri="{28A0092B-C50C-407E-A947-70E740481C1C}">
                          <a14:useLocalDpi xmlns:a14="http://schemas.microsoft.com/office/drawing/2010/main" val="0"/>
                        </a:ext>
                      </a:extLst>
                    </a:blip>
                    <a:stretch>
                      <a:fillRect/>
                    </a:stretch>
                  </pic:blipFill>
                  <pic:spPr>
                    <a:xfrm>
                      <a:off x="0" y="0"/>
                      <a:ext cx="3122845" cy="2006158"/>
                    </a:xfrm>
                    <a:prstGeom prst="rect">
                      <a:avLst/>
                    </a:prstGeom>
                  </pic:spPr>
                </pic:pic>
              </a:graphicData>
            </a:graphic>
          </wp:inline>
        </w:drawing>
      </w:r>
    </w:p>
    <w:p w14:paraId="6F750A5B" w14:textId="2E102FDB" w:rsidR="00477E97" w:rsidRPr="008A7EEF" w:rsidRDefault="005721FB" w:rsidP="008A7EEF">
      <w:pPr>
        <w:keepNext/>
        <w:tabs>
          <w:tab w:val="left" w:pos="2966"/>
        </w:tabs>
        <w:jc w:val="center"/>
        <w:rPr>
          <w:sz w:val="36"/>
          <w:szCs w:val="36"/>
        </w:rPr>
      </w:pPr>
      <w:r w:rsidRPr="008A7EEF">
        <w:t>Fuente: Elaboración propia</w:t>
      </w:r>
    </w:p>
    <w:p w14:paraId="0C99B3BA" w14:textId="7F0CA5D2" w:rsidR="00381197" w:rsidRDefault="00381197" w:rsidP="008A7EEF">
      <w:pPr>
        <w:tabs>
          <w:tab w:val="left" w:pos="2966"/>
        </w:tabs>
      </w:pPr>
      <w:r w:rsidRPr="00565386">
        <w:t xml:space="preserve">La </w:t>
      </w:r>
      <w:r w:rsidR="00ED4C47">
        <w:t>figura</w:t>
      </w:r>
      <w:r w:rsidRPr="00565386">
        <w:t xml:space="preserve"> 4 muestra que hubo un 49% de los estudiantes que dij</w:t>
      </w:r>
      <w:r w:rsidR="00902B27" w:rsidRPr="00565386">
        <w:t>o</w:t>
      </w:r>
      <w:r w:rsidRPr="00565386">
        <w:t xml:space="preserve"> </w:t>
      </w:r>
      <w:r w:rsidR="00902B27" w:rsidRPr="00565386">
        <w:t>estar</w:t>
      </w:r>
      <w:r w:rsidRPr="00565386">
        <w:t xml:space="preserve"> de acuerdo, que sumados a un 19% que estuv</w:t>
      </w:r>
      <w:r w:rsidR="00902B27" w:rsidRPr="00565386">
        <w:t>o</w:t>
      </w:r>
      <w:r w:rsidRPr="00565386">
        <w:t xml:space="preserve"> totalmente de acuerdo </w:t>
      </w:r>
      <w:r w:rsidR="00D803DF">
        <w:t>nos da</w:t>
      </w:r>
      <w:r w:rsidR="00D322FF">
        <w:t xml:space="preserve"> un</w:t>
      </w:r>
      <w:r w:rsidR="00CA4E6E">
        <w:t xml:space="preserve"> 68% que percibieron</w:t>
      </w:r>
      <w:r w:rsidRPr="00565386">
        <w:t xml:space="preserve"> </w:t>
      </w:r>
      <w:r w:rsidR="00CA4E6E">
        <w:t xml:space="preserve">comentarios </w:t>
      </w:r>
      <w:r w:rsidR="00645E62">
        <w:t xml:space="preserve">favorables </w:t>
      </w:r>
      <w:r w:rsidR="00645E62" w:rsidRPr="00565386">
        <w:t>de</w:t>
      </w:r>
      <w:r w:rsidRPr="00565386">
        <w:t xml:space="preserve"> los catedráticos acerca de su rendimiento académico</w:t>
      </w:r>
      <w:r w:rsidR="007D58C1">
        <w:t xml:space="preserve">, lo que evidenció </w:t>
      </w:r>
      <w:r w:rsidR="00645E62">
        <w:t xml:space="preserve"> que en la percepción de más del 50% de los estudiantes los docentes emitieron comentarios favorables acerca  de  su rendimiento académico con </w:t>
      </w:r>
      <w:r w:rsidR="007D58C1">
        <w:t>la intención de mantener una motivación adecuada en el contexto del proceso de enseñanza en línea.</w:t>
      </w:r>
    </w:p>
    <w:p w14:paraId="6E245BC1" w14:textId="77777777" w:rsidR="008A7EEF" w:rsidRPr="00A315DD" w:rsidRDefault="008A7EEF" w:rsidP="008A7EEF">
      <w:pPr>
        <w:tabs>
          <w:tab w:val="left" w:pos="2966"/>
        </w:tabs>
      </w:pPr>
    </w:p>
    <w:p w14:paraId="45149BB4" w14:textId="2584A428" w:rsidR="00477E97" w:rsidRPr="008A7EEF" w:rsidRDefault="003141D4" w:rsidP="008A7EEF">
      <w:pPr>
        <w:tabs>
          <w:tab w:val="left" w:pos="2966"/>
        </w:tabs>
        <w:jc w:val="center"/>
        <w:rPr>
          <w:sz w:val="36"/>
          <w:szCs w:val="36"/>
        </w:rPr>
      </w:pPr>
      <w:r w:rsidRPr="008A7EEF">
        <w:rPr>
          <w:b/>
          <w:bCs/>
        </w:rPr>
        <w:lastRenderedPageBreak/>
        <w:t>Figura</w:t>
      </w:r>
      <w:r w:rsidR="00477E97" w:rsidRPr="008A7EEF">
        <w:rPr>
          <w:b/>
          <w:bCs/>
        </w:rPr>
        <w:t xml:space="preserve"> </w:t>
      </w:r>
      <w:r w:rsidR="00477E97" w:rsidRPr="008A7EEF">
        <w:rPr>
          <w:b/>
          <w:bCs/>
          <w:noProof/>
        </w:rPr>
        <w:t>4</w:t>
      </w:r>
      <w:r w:rsidR="00381300" w:rsidRPr="008A7EEF">
        <w:rPr>
          <w:b/>
          <w:bCs/>
          <w:noProof/>
        </w:rPr>
        <w:t>.</w:t>
      </w:r>
      <w:r w:rsidR="004F26A2" w:rsidRPr="008A7EEF">
        <w:rPr>
          <w:b/>
          <w:bCs/>
          <w:noProof/>
        </w:rPr>
        <w:t xml:space="preserve"> </w:t>
      </w:r>
      <w:r w:rsidR="00477E97" w:rsidRPr="008A7EEF">
        <w:t xml:space="preserve">¿Mis profesores emiten comentarios favorables </w:t>
      </w:r>
      <w:r w:rsidR="007D58C1" w:rsidRPr="008A7EEF">
        <w:t>sobre</w:t>
      </w:r>
      <w:r w:rsidR="00477E97" w:rsidRPr="008A7EEF">
        <w:t xml:space="preserve"> mi rendimiento académico?</w:t>
      </w:r>
    </w:p>
    <w:p w14:paraId="2D67A939" w14:textId="4FE6D7E9" w:rsidR="00113381" w:rsidRPr="00A315DD" w:rsidRDefault="0075088D" w:rsidP="008A7EEF">
      <w:pPr>
        <w:keepNext/>
        <w:tabs>
          <w:tab w:val="left" w:pos="2966"/>
        </w:tabs>
        <w:jc w:val="center"/>
      </w:pPr>
      <w:r>
        <w:rPr>
          <w:noProof/>
        </w:rPr>
        <w:drawing>
          <wp:inline distT="0" distB="0" distL="0" distR="0" wp14:anchorId="65F5F463" wp14:editId="128CFE62">
            <wp:extent cx="2951047" cy="1931342"/>
            <wp:effectExtent l="0" t="0" r="1905" b="0"/>
            <wp:docPr id="542717834" name="Imagen 4" descr="Gráfico, Gráfico de barras&#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2717834" name="Imagen 4" descr="Gráfico, Gráfico de barras&#10;&#10;El contenido generado por IA puede ser incorrecto."/>
                    <pic:cNvPicPr/>
                  </pic:nvPicPr>
                  <pic:blipFill>
                    <a:blip r:embed="rId15" cstate="print">
                      <a:extLst>
                        <a:ext uri="{28A0092B-C50C-407E-A947-70E740481C1C}">
                          <a14:useLocalDpi xmlns:a14="http://schemas.microsoft.com/office/drawing/2010/main" val="0"/>
                        </a:ext>
                      </a:extLst>
                    </a:blip>
                    <a:stretch>
                      <a:fillRect/>
                    </a:stretch>
                  </pic:blipFill>
                  <pic:spPr>
                    <a:xfrm>
                      <a:off x="0" y="0"/>
                      <a:ext cx="2951047" cy="1931342"/>
                    </a:xfrm>
                    <a:prstGeom prst="rect">
                      <a:avLst/>
                    </a:prstGeom>
                  </pic:spPr>
                </pic:pic>
              </a:graphicData>
            </a:graphic>
          </wp:inline>
        </w:drawing>
      </w:r>
    </w:p>
    <w:p w14:paraId="20A2059D" w14:textId="6839BE26" w:rsidR="00477E97" w:rsidRPr="008A7EEF" w:rsidRDefault="00854794" w:rsidP="008A7EEF">
      <w:pPr>
        <w:keepNext/>
        <w:tabs>
          <w:tab w:val="left" w:pos="2966"/>
        </w:tabs>
        <w:jc w:val="center"/>
        <w:rPr>
          <w:sz w:val="36"/>
          <w:szCs w:val="36"/>
        </w:rPr>
      </w:pPr>
      <w:r w:rsidRPr="008A7EEF">
        <w:t>Fuente: Elaboración propia</w:t>
      </w:r>
    </w:p>
    <w:p w14:paraId="1CA30838" w14:textId="449F667D" w:rsidR="00BD3D8B" w:rsidRDefault="00DB7047" w:rsidP="008A7EEF">
      <w:pPr>
        <w:tabs>
          <w:tab w:val="left" w:pos="2966"/>
        </w:tabs>
      </w:pPr>
      <w:r>
        <w:t>En</w:t>
      </w:r>
      <w:r w:rsidR="00BD3D8B" w:rsidRPr="00DB7047">
        <w:t xml:space="preserve"> la </w:t>
      </w:r>
      <w:r w:rsidR="00ED4C47">
        <w:t>figura</w:t>
      </w:r>
      <w:r w:rsidR="00BD3D8B" w:rsidRPr="00DB7047">
        <w:t xml:space="preserve"> 5 se</w:t>
      </w:r>
      <w:r w:rsidR="00BD3D8B" w:rsidRPr="00A315DD">
        <w:t xml:space="preserve"> observa que el cambio </w:t>
      </w:r>
      <w:r w:rsidR="00BE5E08">
        <w:t>de modalidad</w:t>
      </w:r>
      <w:r w:rsidR="00BD3D8B" w:rsidRPr="00A315DD">
        <w:t xml:space="preserve"> tuvo un </w:t>
      </w:r>
      <w:r w:rsidR="009C3B1B">
        <w:t>efecto evidente</w:t>
      </w:r>
      <w:r w:rsidR="00BD3D8B" w:rsidRPr="00A315DD">
        <w:t xml:space="preserve"> en el nivel de dedicación y compromiso, 72% (39% totalmente de acuerdo, 33% de acuerdo) </w:t>
      </w:r>
      <w:r w:rsidR="005807D0">
        <w:t>indicó</w:t>
      </w:r>
      <w:r w:rsidR="00BD3D8B" w:rsidRPr="00A315DD">
        <w:t xml:space="preserve"> afectaciones en este aspecto.</w:t>
      </w:r>
    </w:p>
    <w:p w14:paraId="6BB58660" w14:textId="77777777" w:rsidR="008A7EEF" w:rsidRDefault="008A7EEF" w:rsidP="008A7EEF">
      <w:pPr>
        <w:tabs>
          <w:tab w:val="left" w:pos="2966"/>
        </w:tabs>
      </w:pPr>
    </w:p>
    <w:p w14:paraId="52A81D01" w14:textId="5BC0CCCE" w:rsidR="00113381" w:rsidRPr="008A7EEF" w:rsidRDefault="003141D4" w:rsidP="008A7EEF">
      <w:pPr>
        <w:tabs>
          <w:tab w:val="left" w:pos="2966"/>
        </w:tabs>
        <w:ind w:firstLine="0"/>
        <w:jc w:val="center"/>
        <w:rPr>
          <w:noProof/>
          <w:sz w:val="36"/>
          <w:szCs w:val="36"/>
        </w:rPr>
      </w:pPr>
      <w:r w:rsidRPr="008A7EEF">
        <w:rPr>
          <w:b/>
          <w:bCs/>
        </w:rPr>
        <w:t>Figura</w:t>
      </w:r>
      <w:r w:rsidR="00B02F7C" w:rsidRPr="008A7EEF">
        <w:rPr>
          <w:b/>
          <w:bCs/>
        </w:rPr>
        <w:t xml:space="preserve"> </w:t>
      </w:r>
      <w:r w:rsidR="00B02F7C" w:rsidRPr="008A7EEF">
        <w:rPr>
          <w:b/>
          <w:bCs/>
          <w:noProof/>
        </w:rPr>
        <w:t>5</w:t>
      </w:r>
      <w:r w:rsidR="00381300" w:rsidRPr="008A7EEF">
        <w:rPr>
          <w:b/>
          <w:bCs/>
          <w:noProof/>
        </w:rPr>
        <w:t>.</w:t>
      </w:r>
      <w:r w:rsidR="00381300" w:rsidRPr="008A7EEF">
        <w:rPr>
          <w:b/>
          <w:bCs/>
        </w:rPr>
        <w:t xml:space="preserve"> </w:t>
      </w:r>
      <w:r w:rsidR="00B02F7C" w:rsidRPr="008A7EEF">
        <w:t>¿El cambio de metodología ha afectado mi nivel de dedicación y compromiso con mis estudios?</w:t>
      </w:r>
    </w:p>
    <w:p w14:paraId="10E6ADE3" w14:textId="490E45E5" w:rsidR="0075088D" w:rsidRPr="00A315DD" w:rsidRDefault="0075088D" w:rsidP="008A7EEF">
      <w:pPr>
        <w:tabs>
          <w:tab w:val="left" w:pos="2966"/>
        </w:tabs>
        <w:ind w:firstLine="0"/>
        <w:jc w:val="center"/>
      </w:pPr>
      <w:r>
        <w:rPr>
          <w:noProof/>
        </w:rPr>
        <w:drawing>
          <wp:inline distT="0" distB="0" distL="0" distR="0" wp14:anchorId="439C3E81" wp14:editId="45C0DA8C">
            <wp:extent cx="3045259" cy="1997845"/>
            <wp:effectExtent l="0" t="0" r="3175" b="2540"/>
            <wp:docPr id="1364672065" name="Imagen 5" descr="Gráfic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4672065" name="Imagen 5" descr="Gráfico&#10;&#10;El contenido generado por IA puede ser incorrecto."/>
                    <pic:cNvPicPr/>
                  </pic:nvPicPr>
                  <pic:blipFill>
                    <a:blip r:embed="rId16" cstate="print">
                      <a:extLst>
                        <a:ext uri="{28A0092B-C50C-407E-A947-70E740481C1C}">
                          <a14:useLocalDpi xmlns:a14="http://schemas.microsoft.com/office/drawing/2010/main" val="0"/>
                        </a:ext>
                      </a:extLst>
                    </a:blip>
                    <a:stretch>
                      <a:fillRect/>
                    </a:stretch>
                  </pic:blipFill>
                  <pic:spPr>
                    <a:xfrm>
                      <a:off x="0" y="0"/>
                      <a:ext cx="3045259" cy="1997845"/>
                    </a:xfrm>
                    <a:prstGeom prst="rect">
                      <a:avLst/>
                    </a:prstGeom>
                  </pic:spPr>
                </pic:pic>
              </a:graphicData>
            </a:graphic>
          </wp:inline>
        </w:drawing>
      </w:r>
    </w:p>
    <w:p w14:paraId="3A4C9EA9" w14:textId="21113CCB" w:rsidR="00B02F7C" w:rsidRPr="008A7EEF" w:rsidRDefault="00854794" w:rsidP="008A7EEF">
      <w:pPr>
        <w:keepNext/>
        <w:tabs>
          <w:tab w:val="left" w:pos="2966"/>
        </w:tabs>
        <w:ind w:firstLine="0"/>
        <w:jc w:val="center"/>
      </w:pPr>
      <w:r w:rsidRPr="008A7EEF">
        <w:t>Fuente: Elaboración propia</w:t>
      </w:r>
      <w:r w:rsidR="0068711D" w:rsidRPr="008A7EEF">
        <w:t>.</w:t>
      </w:r>
    </w:p>
    <w:p w14:paraId="7CA6E197" w14:textId="4DD24F0D" w:rsidR="00BF6FD9" w:rsidRDefault="00BF6FD9" w:rsidP="008A7EEF">
      <w:pPr>
        <w:tabs>
          <w:tab w:val="left" w:pos="2966"/>
        </w:tabs>
      </w:pPr>
      <w:r>
        <w:t xml:space="preserve">En la </w:t>
      </w:r>
      <w:r w:rsidR="00ED4C47">
        <w:t>figura</w:t>
      </w:r>
      <w:r>
        <w:t xml:space="preserve"> 6</w:t>
      </w:r>
      <w:r w:rsidRPr="00A315DD">
        <w:t xml:space="preserve"> se </w:t>
      </w:r>
      <w:r w:rsidRPr="00565386">
        <w:t>observa que un 41% de estudiantes est</w:t>
      </w:r>
      <w:r w:rsidR="009E7212" w:rsidRPr="00565386">
        <w:t>uvo</w:t>
      </w:r>
      <w:r w:rsidRPr="00565386">
        <w:t xml:space="preserve"> totalmente de acuerdo y un 39% </w:t>
      </w:r>
      <w:r w:rsidR="009E7212" w:rsidRPr="00565386">
        <w:t>estuvo</w:t>
      </w:r>
      <w:r w:rsidRPr="00565386">
        <w:t xml:space="preserve"> de acuerdo con haber desarrollado las mismas competencias, es decir</w:t>
      </w:r>
      <w:r w:rsidR="00BE5E08">
        <w:t>,</w:t>
      </w:r>
      <w:r w:rsidRPr="00565386">
        <w:t xml:space="preserve"> 80% </w:t>
      </w:r>
      <w:r w:rsidR="00BE5E08">
        <w:t>se pudieron</w:t>
      </w:r>
      <w:r w:rsidRPr="00565386">
        <w:t xml:space="preserve"> adaptar bien a </w:t>
      </w:r>
      <w:r w:rsidRPr="00A315DD">
        <w:t>la modalidad virtual</w:t>
      </w:r>
      <w:r w:rsidR="009C3B1B">
        <w:t xml:space="preserve">, y </w:t>
      </w:r>
      <w:r w:rsidR="009E019C">
        <w:t xml:space="preserve">mantener </w:t>
      </w:r>
      <w:r w:rsidR="00DB7047">
        <w:t>sus niveles</w:t>
      </w:r>
      <w:r w:rsidR="009C3B1B">
        <w:t xml:space="preserve"> de dedicación y compromiso</w:t>
      </w:r>
      <w:r w:rsidR="009E019C">
        <w:t xml:space="preserve"> que se tenían en las clases presenciales.</w:t>
      </w:r>
    </w:p>
    <w:p w14:paraId="7F4D80EF" w14:textId="77777777" w:rsidR="008A7EEF" w:rsidRPr="00A315DD" w:rsidRDefault="008A7EEF" w:rsidP="008A7EEF">
      <w:pPr>
        <w:tabs>
          <w:tab w:val="left" w:pos="2966"/>
        </w:tabs>
      </w:pPr>
    </w:p>
    <w:p w14:paraId="3906C800" w14:textId="1E7F12BA" w:rsidR="00C6290F" w:rsidRPr="008A7EEF" w:rsidRDefault="003141D4" w:rsidP="008A7EEF">
      <w:pPr>
        <w:pStyle w:val="Descripcin"/>
        <w:spacing w:after="0" w:line="360" w:lineRule="auto"/>
        <w:jc w:val="center"/>
        <w:rPr>
          <w:rFonts w:ascii="Times New Roman" w:hAnsi="Times New Roman" w:cs="Times New Roman"/>
          <w:b/>
          <w:bCs/>
          <w:i w:val="0"/>
          <w:iCs w:val="0"/>
          <w:color w:val="auto"/>
          <w:sz w:val="24"/>
          <w:szCs w:val="24"/>
        </w:rPr>
      </w:pPr>
      <w:r w:rsidRPr="008A7EEF">
        <w:rPr>
          <w:rFonts w:ascii="Times New Roman" w:hAnsi="Times New Roman" w:cs="Times New Roman"/>
          <w:b/>
          <w:bCs/>
          <w:i w:val="0"/>
          <w:iCs w:val="0"/>
          <w:color w:val="auto"/>
          <w:sz w:val="24"/>
          <w:szCs w:val="24"/>
        </w:rPr>
        <w:lastRenderedPageBreak/>
        <w:t>Figura</w:t>
      </w:r>
      <w:r w:rsidR="00C6290F" w:rsidRPr="008A7EEF">
        <w:rPr>
          <w:rFonts w:ascii="Times New Roman" w:hAnsi="Times New Roman" w:cs="Times New Roman"/>
          <w:b/>
          <w:bCs/>
          <w:i w:val="0"/>
          <w:iCs w:val="0"/>
          <w:color w:val="auto"/>
          <w:sz w:val="24"/>
          <w:szCs w:val="24"/>
        </w:rPr>
        <w:t xml:space="preserve"> </w:t>
      </w:r>
      <w:r w:rsidR="00C6290F" w:rsidRPr="008A7EEF">
        <w:rPr>
          <w:rFonts w:ascii="Times New Roman" w:hAnsi="Times New Roman" w:cs="Times New Roman"/>
          <w:b/>
          <w:bCs/>
          <w:i w:val="0"/>
          <w:iCs w:val="0"/>
          <w:noProof/>
          <w:color w:val="auto"/>
          <w:sz w:val="24"/>
          <w:szCs w:val="24"/>
        </w:rPr>
        <w:t>6</w:t>
      </w:r>
      <w:r w:rsidR="00BF2A54" w:rsidRPr="008A7EEF">
        <w:rPr>
          <w:rFonts w:ascii="Times New Roman" w:hAnsi="Times New Roman" w:cs="Times New Roman"/>
          <w:b/>
          <w:bCs/>
          <w:i w:val="0"/>
          <w:iCs w:val="0"/>
          <w:noProof/>
          <w:color w:val="auto"/>
          <w:sz w:val="24"/>
          <w:szCs w:val="24"/>
        </w:rPr>
        <w:t>.</w:t>
      </w:r>
      <w:r w:rsidR="00E306A3" w:rsidRPr="008A7EEF">
        <w:rPr>
          <w:rFonts w:ascii="Times New Roman" w:hAnsi="Times New Roman" w:cs="Times New Roman"/>
          <w:b/>
          <w:bCs/>
          <w:i w:val="0"/>
          <w:iCs w:val="0"/>
          <w:noProof/>
          <w:color w:val="auto"/>
          <w:sz w:val="24"/>
          <w:szCs w:val="24"/>
        </w:rPr>
        <w:t xml:space="preserve"> </w:t>
      </w:r>
      <w:r w:rsidR="00C6290F" w:rsidRPr="008A7EEF">
        <w:rPr>
          <w:rFonts w:ascii="Times New Roman" w:hAnsi="Times New Roman" w:cs="Times New Roman"/>
          <w:i w:val="0"/>
          <w:iCs w:val="0"/>
          <w:color w:val="auto"/>
          <w:sz w:val="24"/>
          <w:szCs w:val="24"/>
        </w:rPr>
        <w:t>¿Considero que he desarrollado las mismas competencias que s</w:t>
      </w:r>
      <w:r w:rsidR="003F17D4" w:rsidRPr="008A7EEF">
        <w:rPr>
          <w:rFonts w:ascii="Times New Roman" w:hAnsi="Times New Roman" w:cs="Times New Roman"/>
          <w:i w:val="0"/>
          <w:iCs w:val="0"/>
          <w:color w:val="auto"/>
          <w:sz w:val="24"/>
          <w:szCs w:val="24"/>
        </w:rPr>
        <w:t>i</w:t>
      </w:r>
      <w:r w:rsidR="00C6290F" w:rsidRPr="008A7EEF">
        <w:rPr>
          <w:rFonts w:ascii="Times New Roman" w:hAnsi="Times New Roman" w:cs="Times New Roman"/>
          <w:i w:val="0"/>
          <w:iCs w:val="0"/>
          <w:color w:val="auto"/>
          <w:sz w:val="24"/>
          <w:szCs w:val="24"/>
        </w:rPr>
        <w:t xml:space="preserve"> desarrollara clase</w:t>
      </w:r>
      <w:r w:rsidR="003F17D4" w:rsidRPr="008A7EEF">
        <w:rPr>
          <w:rFonts w:ascii="Times New Roman" w:hAnsi="Times New Roman" w:cs="Times New Roman"/>
          <w:i w:val="0"/>
          <w:iCs w:val="0"/>
          <w:color w:val="auto"/>
          <w:sz w:val="24"/>
          <w:szCs w:val="24"/>
        </w:rPr>
        <w:t>s</w:t>
      </w:r>
      <w:r w:rsidR="00C6290F" w:rsidRPr="008A7EEF">
        <w:rPr>
          <w:rFonts w:ascii="Times New Roman" w:hAnsi="Times New Roman" w:cs="Times New Roman"/>
          <w:i w:val="0"/>
          <w:iCs w:val="0"/>
          <w:color w:val="auto"/>
          <w:sz w:val="24"/>
          <w:szCs w:val="24"/>
        </w:rPr>
        <w:t xml:space="preserve"> presencial</w:t>
      </w:r>
      <w:r w:rsidR="003F17D4" w:rsidRPr="008A7EEF">
        <w:rPr>
          <w:rFonts w:ascii="Times New Roman" w:hAnsi="Times New Roman" w:cs="Times New Roman"/>
          <w:i w:val="0"/>
          <w:iCs w:val="0"/>
          <w:color w:val="auto"/>
          <w:sz w:val="24"/>
          <w:szCs w:val="24"/>
        </w:rPr>
        <w:t>es</w:t>
      </w:r>
      <w:r w:rsidR="00C6290F" w:rsidRPr="008A7EEF">
        <w:rPr>
          <w:rFonts w:ascii="Times New Roman" w:hAnsi="Times New Roman" w:cs="Times New Roman"/>
          <w:i w:val="0"/>
          <w:iCs w:val="0"/>
          <w:color w:val="auto"/>
          <w:sz w:val="24"/>
          <w:szCs w:val="24"/>
        </w:rPr>
        <w:t>?</w:t>
      </w:r>
    </w:p>
    <w:p w14:paraId="4E5C2CAD" w14:textId="20E42060" w:rsidR="00113381" w:rsidRPr="00A315DD" w:rsidRDefault="00A31516" w:rsidP="008A7EEF">
      <w:pPr>
        <w:keepNext/>
        <w:tabs>
          <w:tab w:val="left" w:pos="2966"/>
        </w:tabs>
        <w:jc w:val="center"/>
      </w:pPr>
      <w:r>
        <w:rPr>
          <w:noProof/>
        </w:rPr>
        <w:drawing>
          <wp:inline distT="0" distB="0" distL="0" distR="0" wp14:anchorId="6ABAD811" wp14:editId="534A3C8E">
            <wp:extent cx="3408251" cy="2310961"/>
            <wp:effectExtent l="0" t="0" r="1905" b="0"/>
            <wp:docPr id="650350006" name="Imagen 6" descr="Gráfic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0350006" name="Imagen 6" descr="Gráfico&#10;&#10;El contenido generado por IA puede ser incorrecto."/>
                    <pic:cNvPicPr/>
                  </pic:nvPicPr>
                  <pic:blipFill>
                    <a:blip r:embed="rId17" cstate="print">
                      <a:extLst>
                        <a:ext uri="{28A0092B-C50C-407E-A947-70E740481C1C}">
                          <a14:useLocalDpi xmlns:a14="http://schemas.microsoft.com/office/drawing/2010/main" val="0"/>
                        </a:ext>
                      </a:extLst>
                    </a:blip>
                    <a:stretch>
                      <a:fillRect/>
                    </a:stretch>
                  </pic:blipFill>
                  <pic:spPr>
                    <a:xfrm>
                      <a:off x="0" y="0"/>
                      <a:ext cx="3408251" cy="2310961"/>
                    </a:xfrm>
                    <a:prstGeom prst="rect">
                      <a:avLst/>
                    </a:prstGeom>
                  </pic:spPr>
                </pic:pic>
              </a:graphicData>
            </a:graphic>
          </wp:inline>
        </w:drawing>
      </w:r>
    </w:p>
    <w:p w14:paraId="2320D1ED" w14:textId="2D55F903" w:rsidR="0037154E" w:rsidRPr="008A7EEF" w:rsidRDefault="0037154E" w:rsidP="008A7EEF">
      <w:pPr>
        <w:keepNext/>
        <w:tabs>
          <w:tab w:val="left" w:pos="2966"/>
        </w:tabs>
        <w:jc w:val="center"/>
      </w:pPr>
      <w:r w:rsidRPr="008A7EEF">
        <w:t>Fuente: Elaboración propia.</w:t>
      </w:r>
    </w:p>
    <w:p w14:paraId="7223BF8F" w14:textId="77777777" w:rsidR="008A7EEF" w:rsidRDefault="008A7EEF" w:rsidP="008A7EEF">
      <w:pPr>
        <w:tabs>
          <w:tab w:val="left" w:pos="2966"/>
        </w:tabs>
        <w:ind w:firstLine="0"/>
        <w:rPr>
          <w:b/>
          <w:bCs/>
        </w:rPr>
      </w:pPr>
      <w:bookmarkStart w:id="5" w:name="_Toc121054715"/>
    </w:p>
    <w:p w14:paraId="786AD468" w14:textId="45F8BAD1" w:rsidR="00113381" w:rsidRPr="00A315DD" w:rsidRDefault="00113381" w:rsidP="008A7EEF">
      <w:pPr>
        <w:tabs>
          <w:tab w:val="left" w:pos="2966"/>
        </w:tabs>
        <w:ind w:firstLine="0"/>
        <w:jc w:val="center"/>
        <w:rPr>
          <w:b/>
          <w:bCs/>
        </w:rPr>
      </w:pPr>
      <w:r w:rsidRPr="00A315DD">
        <w:rPr>
          <w:b/>
          <w:bCs/>
        </w:rPr>
        <w:t>Variable Clases Virtuales</w:t>
      </w:r>
      <w:bookmarkEnd w:id="5"/>
    </w:p>
    <w:p w14:paraId="3D014639" w14:textId="7470C420" w:rsidR="00A0749F" w:rsidRDefault="00A0749F" w:rsidP="008A7EEF">
      <w:pPr>
        <w:tabs>
          <w:tab w:val="left" w:pos="2966"/>
        </w:tabs>
      </w:pPr>
      <w:r w:rsidRPr="00A315DD">
        <w:t xml:space="preserve">La transición a la </w:t>
      </w:r>
      <w:proofErr w:type="spellStart"/>
      <w:r w:rsidRPr="00A315DD">
        <w:t>moda</w:t>
      </w:r>
      <w:r w:rsidR="005A7A76">
        <w:t>o</w:t>
      </w:r>
      <w:r w:rsidRPr="00A315DD">
        <w:t>lidad</w:t>
      </w:r>
      <w:proofErr w:type="spellEnd"/>
      <w:r w:rsidRPr="00A315DD">
        <w:t xml:space="preserve"> virtual mostró resultados prometedores en términos de adaptación tecnológica. </w:t>
      </w:r>
      <w:r>
        <w:t xml:space="preserve">Tal como se aprecia en la </w:t>
      </w:r>
      <w:r w:rsidR="00ED4C47">
        <w:t>figura</w:t>
      </w:r>
      <w:r>
        <w:t xml:space="preserve"> 7, u</w:t>
      </w:r>
      <w:r w:rsidRPr="00A315DD">
        <w:t xml:space="preserve">n 82% de los estudiantes (53% totalmente de acuerdo, 29% de acuerdo) consideró fácil el uso de </w:t>
      </w:r>
      <w:r w:rsidR="003F17D4">
        <w:t xml:space="preserve">la </w:t>
      </w:r>
      <w:r w:rsidRPr="00A315DD">
        <w:t>plataforma virtual.</w:t>
      </w:r>
    </w:p>
    <w:p w14:paraId="16D42D4B" w14:textId="77777777" w:rsidR="008A7EEF" w:rsidRPr="00A315DD" w:rsidRDefault="008A7EEF" w:rsidP="008A7EEF">
      <w:pPr>
        <w:tabs>
          <w:tab w:val="left" w:pos="2966"/>
        </w:tabs>
      </w:pPr>
    </w:p>
    <w:p w14:paraId="61449CE3" w14:textId="176E7485" w:rsidR="00B6406B" w:rsidRPr="008A7EEF" w:rsidRDefault="003141D4" w:rsidP="008A7EEF">
      <w:pPr>
        <w:pStyle w:val="Descripcin"/>
        <w:spacing w:after="0" w:line="360" w:lineRule="auto"/>
        <w:jc w:val="center"/>
        <w:rPr>
          <w:rFonts w:ascii="Times New Roman" w:hAnsi="Times New Roman" w:cs="Times New Roman"/>
          <w:b/>
          <w:bCs/>
          <w:i w:val="0"/>
          <w:iCs w:val="0"/>
          <w:color w:val="auto"/>
          <w:sz w:val="24"/>
          <w:szCs w:val="24"/>
        </w:rPr>
      </w:pPr>
      <w:r w:rsidRPr="00E905CE">
        <w:rPr>
          <w:rFonts w:ascii="Times New Roman" w:hAnsi="Times New Roman" w:cs="Times New Roman"/>
          <w:b/>
          <w:bCs/>
          <w:i w:val="0"/>
          <w:iCs w:val="0"/>
          <w:color w:val="auto"/>
          <w:sz w:val="24"/>
          <w:szCs w:val="24"/>
        </w:rPr>
        <w:t>Figura</w:t>
      </w:r>
      <w:r w:rsidR="002E0170" w:rsidRPr="00E905CE">
        <w:rPr>
          <w:rFonts w:ascii="Times New Roman" w:hAnsi="Times New Roman" w:cs="Times New Roman"/>
          <w:b/>
          <w:bCs/>
          <w:i w:val="0"/>
          <w:iCs w:val="0"/>
          <w:color w:val="auto"/>
          <w:sz w:val="24"/>
          <w:szCs w:val="24"/>
        </w:rPr>
        <w:t xml:space="preserve"> </w:t>
      </w:r>
      <w:r w:rsidR="00E306A3" w:rsidRPr="00E905CE">
        <w:rPr>
          <w:rFonts w:ascii="Times New Roman" w:hAnsi="Times New Roman" w:cs="Times New Roman"/>
          <w:b/>
          <w:bCs/>
          <w:i w:val="0"/>
          <w:iCs w:val="0"/>
          <w:noProof/>
          <w:color w:val="auto"/>
          <w:sz w:val="24"/>
          <w:szCs w:val="24"/>
        </w:rPr>
        <w:t>7</w:t>
      </w:r>
      <w:r w:rsidR="00E306A3" w:rsidRPr="008A7EEF">
        <w:rPr>
          <w:rFonts w:ascii="Times New Roman" w:hAnsi="Times New Roman" w:cs="Times New Roman"/>
          <w:i w:val="0"/>
          <w:iCs w:val="0"/>
          <w:noProof/>
          <w:color w:val="auto"/>
          <w:sz w:val="24"/>
          <w:szCs w:val="24"/>
        </w:rPr>
        <w:t>.</w:t>
      </w:r>
      <w:r w:rsidR="00E306A3" w:rsidRPr="008A7EEF">
        <w:rPr>
          <w:rFonts w:ascii="Times New Roman" w:hAnsi="Times New Roman" w:cs="Times New Roman"/>
          <w:color w:val="auto"/>
          <w:sz w:val="24"/>
          <w:szCs w:val="24"/>
        </w:rPr>
        <w:t xml:space="preserve"> </w:t>
      </w:r>
      <w:r w:rsidR="00E306A3" w:rsidRPr="008A7EEF">
        <w:rPr>
          <w:rFonts w:ascii="Times New Roman" w:hAnsi="Times New Roman" w:cs="Times New Roman"/>
          <w:i w:val="0"/>
          <w:iCs w:val="0"/>
          <w:color w:val="auto"/>
          <w:sz w:val="24"/>
          <w:szCs w:val="24"/>
        </w:rPr>
        <w:t>¿</w:t>
      </w:r>
      <w:r w:rsidR="002E0170" w:rsidRPr="008A7EEF">
        <w:rPr>
          <w:rFonts w:ascii="Times New Roman" w:hAnsi="Times New Roman" w:cs="Times New Roman"/>
          <w:i w:val="0"/>
          <w:iCs w:val="0"/>
          <w:color w:val="auto"/>
          <w:sz w:val="24"/>
          <w:szCs w:val="24"/>
        </w:rPr>
        <w:t>Considero fácil el uso de la plataforma virtual?</w:t>
      </w:r>
    </w:p>
    <w:p w14:paraId="19A08BD1" w14:textId="69975FC2" w:rsidR="002E0170" w:rsidRPr="008A7EEF" w:rsidRDefault="00CA1324" w:rsidP="00B6406B">
      <w:pPr>
        <w:jc w:val="center"/>
        <w:rPr>
          <w:sz w:val="36"/>
          <w:szCs w:val="36"/>
          <w:lang w:val="es-MX" w:eastAsia="en-US"/>
        </w:rPr>
      </w:pPr>
      <w:r>
        <w:rPr>
          <w:noProof/>
          <w:lang w:val="es-MX" w:eastAsia="en-US"/>
        </w:rPr>
        <w:drawing>
          <wp:inline distT="0" distB="0" distL="0" distR="0" wp14:anchorId="43941E15" wp14:editId="4029C2F6">
            <wp:extent cx="3006466" cy="2111453"/>
            <wp:effectExtent l="0" t="0" r="3810" b="3175"/>
            <wp:docPr id="1233506356" name="Imagen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506356" name="Imagen 1233506356"/>
                    <pic:cNvPicPr/>
                  </pic:nvPicPr>
                  <pic:blipFill>
                    <a:blip r:embed="rId18" cstate="print">
                      <a:extLst>
                        <a:ext uri="{28A0092B-C50C-407E-A947-70E740481C1C}">
                          <a14:useLocalDpi xmlns:a14="http://schemas.microsoft.com/office/drawing/2010/main" val="0"/>
                        </a:ext>
                      </a:extLst>
                    </a:blip>
                    <a:stretch>
                      <a:fillRect/>
                    </a:stretch>
                  </pic:blipFill>
                  <pic:spPr>
                    <a:xfrm>
                      <a:off x="0" y="0"/>
                      <a:ext cx="3006466" cy="2111453"/>
                    </a:xfrm>
                    <a:prstGeom prst="rect">
                      <a:avLst/>
                    </a:prstGeom>
                  </pic:spPr>
                </pic:pic>
              </a:graphicData>
            </a:graphic>
          </wp:inline>
        </w:drawing>
      </w:r>
      <w:r w:rsidR="00B6406B" w:rsidRPr="00A315DD">
        <w:rPr>
          <w:lang w:val="es-MX" w:eastAsia="en-US"/>
        </w:rPr>
        <w:br/>
      </w:r>
      <w:r w:rsidR="0088099D" w:rsidRPr="008A7EEF">
        <w:t>Fuente: Elaboración propia</w:t>
      </w:r>
    </w:p>
    <w:p w14:paraId="53276630" w14:textId="7A688359" w:rsidR="00F97C44" w:rsidRDefault="00F97C44" w:rsidP="008A7EEF">
      <w:pPr>
        <w:tabs>
          <w:tab w:val="left" w:pos="2966"/>
        </w:tabs>
      </w:pPr>
      <w:r w:rsidRPr="00A315DD">
        <w:t xml:space="preserve">Asimismo, en </w:t>
      </w:r>
      <w:r>
        <w:t>la</w:t>
      </w:r>
      <w:r w:rsidRPr="00A315DD">
        <w:t xml:space="preserve"> </w:t>
      </w:r>
      <w:r w:rsidR="00ED4C47">
        <w:t>figura</w:t>
      </w:r>
      <w:r w:rsidRPr="00A315DD">
        <w:t xml:space="preserve"> </w:t>
      </w:r>
      <w:r>
        <w:t xml:space="preserve">8 </w:t>
      </w:r>
      <w:r w:rsidRPr="00A315DD">
        <w:t>se observa que un 29% de estudiantes manifest</w:t>
      </w:r>
      <w:r w:rsidR="00082609">
        <w:t>ó</w:t>
      </w:r>
      <w:r w:rsidRPr="00A315DD">
        <w:t xml:space="preserve"> estar </w:t>
      </w:r>
      <w:r w:rsidR="00472094">
        <w:t>de</w:t>
      </w:r>
      <w:r w:rsidRPr="00A315DD">
        <w:t xml:space="preserve"> acuerdo</w:t>
      </w:r>
      <w:r w:rsidR="00472094">
        <w:t>,</w:t>
      </w:r>
      <w:r w:rsidRPr="00A315DD">
        <w:t xml:space="preserve"> un 53% declar</w:t>
      </w:r>
      <w:r w:rsidR="00082609">
        <w:t>ó</w:t>
      </w:r>
      <w:r w:rsidRPr="00A315DD">
        <w:t xml:space="preserve"> estar totalmente de acuerdo</w:t>
      </w:r>
      <w:r w:rsidR="00472094">
        <w:t>, lo que arrojó</w:t>
      </w:r>
      <w:r w:rsidRPr="00A315DD">
        <w:t xml:space="preserve"> total de</w:t>
      </w:r>
      <w:r w:rsidR="00CB389E">
        <w:t xml:space="preserve"> </w:t>
      </w:r>
      <w:r w:rsidRPr="00A315DD">
        <w:t>82%</w:t>
      </w:r>
      <w:r w:rsidR="00472094">
        <w:t xml:space="preserve"> que</w:t>
      </w:r>
      <w:r w:rsidRPr="00A315DD">
        <w:t xml:space="preserve"> no tendría problema con llevar sus estudios </w:t>
      </w:r>
      <w:r w:rsidR="00BC61A0">
        <w:t>en</w:t>
      </w:r>
      <w:r w:rsidRPr="00A315DD">
        <w:t xml:space="preserve"> </w:t>
      </w:r>
      <w:r w:rsidR="00BC61A0">
        <w:t>modalidad</w:t>
      </w:r>
      <w:r w:rsidRPr="00A315DD">
        <w:t xml:space="preserve"> virtual. </w:t>
      </w:r>
    </w:p>
    <w:p w14:paraId="6B0616FA" w14:textId="1AC07138" w:rsidR="00862DC5" w:rsidRPr="00A315DD" w:rsidRDefault="008A7EEF" w:rsidP="008A7EEF">
      <w:pPr>
        <w:pStyle w:val="Descripcin"/>
        <w:spacing w:after="0" w:line="360" w:lineRule="auto"/>
        <w:jc w:val="center"/>
        <w:rPr>
          <w:rFonts w:ascii="Times New Roman" w:hAnsi="Times New Roman" w:cs="Times New Roman"/>
          <w:b/>
          <w:bCs/>
          <w:i w:val="0"/>
          <w:iCs w:val="0"/>
          <w:color w:val="auto"/>
        </w:rPr>
      </w:pPr>
      <w:r>
        <w:rPr>
          <w:rFonts w:ascii="Times New Roman" w:hAnsi="Times New Roman" w:cs="Times New Roman"/>
          <w:b/>
          <w:bCs/>
          <w:i w:val="0"/>
          <w:iCs w:val="0"/>
          <w:color w:val="auto"/>
          <w:sz w:val="24"/>
          <w:szCs w:val="24"/>
        </w:rPr>
        <w:lastRenderedPageBreak/>
        <w:t>F</w:t>
      </w:r>
      <w:r w:rsidR="003141D4" w:rsidRPr="008A7EEF">
        <w:rPr>
          <w:rFonts w:ascii="Times New Roman" w:hAnsi="Times New Roman" w:cs="Times New Roman"/>
          <w:b/>
          <w:bCs/>
          <w:i w:val="0"/>
          <w:iCs w:val="0"/>
          <w:color w:val="auto"/>
          <w:sz w:val="24"/>
          <w:szCs w:val="24"/>
        </w:rPr>
        <w:t>igura</w:t>
      </w:r>
      <w:r w:rsidR="00862DC5" w:rsidRPr="008A7EEF">
        <w:rPr>
          <w:rFonts w:ascii="Times New Roman" w:hAnsi="Times New Roman" w:cs="Times New Roman"/>
          <w:b/>
          <w:bCs/>
          <w:i w:val="0"/>
          <w:iCs w:val="0"/>
          <w:color w:val="auto"/>
          <w:sz w:val="24"/>
          <w:szCs w:val="24"/>
        </w:rPr>
        <w:t xml:space="preserve"> 8</w:t>
      </w:r>
      <w:r w:rsidR="00BE219E" w:rsidRPr="008A7EEF">
        <w:rPr>
          <w:rFonts w:ascii="Times New Roman" w:hAnsi="Times New Roman" w:cs="Times New Roman"/>
          <w:b/>
          <w:bCs/>
          <w:i w:val="0"/>
          <w:iCs w:val="0"/>
          <w:color w:val="auto"/>
          <w:sz w:val="24"/>
          <w:szCs w:val="24"/>
        </w:rPr>
        <w:t>.</w:t>
      </w:r>
      <w:r w:rsidR="00862DC5" w:rsidRPr="008A7EEF">
        <w:rPr>
          <w:rFonts w:ascii="Times New Roman" w:hAnsi="Times New Roman" w:cs="Times New Roman"/>
          <w:b/>
          <w:bCs/>
          <w:i w:val="0"/>
          <w:iCs w:val="0"/>
          <w:color w:val="auto"/>
          <w:sz w:val="24"/>
          <w:szCs w:val="24"/>
        </w:rPr>
        <w:t xml:space="preserve"> </w:t>
      </w:r>
      <w:r w:rsidR="00BC61A0" w:rsidRPr="008A7EEF">
        <w:rPr>
          <w:rFonts w:ascii="Times New Roman" w:hAnsi="Times New Roman" w:cs="Times New Roman"/>
          <w:i w:val="0"/>
          <w:iCs w:val="0"/>
          <w:color w:val="auto"/>
          <w:sz w:val="24"/>
          <w:szCs w:val="24"/>
        </w:rPr>
        <w:t>¿</w:t>
      </w:r>
      <w:r w:rsidR="00862DC5" w:rsidRPr="008A7EEF">
        <w:rPr>
          <w:rFonts w:ascii="Times New Roman" w:hAnsi="Times New Roman" w:cs="Times New Roman"/>
          <w:i w:val="0"/>
          <w:iCs w:val="0"/>
          <w:color w:val="auto"/>
          <w:sz w:val="24"/>
          <w:szCs w:val="24"/>
        </w:rPr>
        <w:t xml:space="preserve">No tendría inconveniente en finalizar mi proceso de formación bajo </w:t>
      </w:r>
      <w:r w:rsidR="00292042" w:rsidRPr="008A7EEF">
        <w:rPr>
          <w:rFonts w:ascii="Times New Roman" w:hAnsi="Times New Roman" w:cs="Times New Roman"/>
          <w:i w:val="0"/>
          <w:iCs w:val="0"/>
          <w:color w:val="auto"/>
          <w:sz w:val="24"/>
          <w:szCs w:val="24"/>
        </w:rPr>
        <w:t>modalidad</w:t>
      </w:r>
      <w:r w:rsidR="00862DC5" w:rsidRPr="008A7EEF">
        <w:rPr>
          <w:rFonts w:ascii="Times New Roman" w:hAnsi="Times New Roman" w:cs="Times New Roman"/>
          <w:i w:val="0"/>
          <w:iCs w:val="0"/>
          <w:color w:val="auto"/>
          <w:sz w:val="24"/>
          <w:szCs w:val="24"/>
        </w:rPr>
        <w:t xml:space="preserve"> virtual</w:t>
      </w:r>
      <w:r w:rsidR="00BC61A0" w:rsidRPr="008A7EEF">
        <w:rPr>
          <w:rFonts w:ascii="Times New Roman" w:hAnsi="Times New Roman" w:cs="Times New Roman"/>
          <w:i w:val="0"/>
          <w:iCs w:val="0"/>
          <w:color w:val="auto"/>
          <w:sz w:val="24"/>
          <w:szCs w:val="24"/>
        </w:rPr>
        <w:t>?</w:t>
      </w:r>
    </w:p>
    <w:p w14:paraId="4F607FD6" w14:textId="63C43B4C" w:rsidR="00E749DD" w:rsidRPr="008A7EEF" w:rsidRDefault="00CA1324" w:rsidP="00E749DD">
      <w:pPr>
        <w:jc w:val="center"/>
        <w:rPr>
          <w:sz w:val="36"/>
          <w:szCs w:val="36"/>
        </w:rPr>
      </w:pPr>
      <w:r>
        <w:rPr>
          <w:noProof/>
        </w:rPr>
        <w:drawing>
          <wp:inline distT="0" distB="0" distL="0" distR="0" wp14:anchorId="0B564A9E" wp14:editId="4A8735DA">
            <wp:extent cx="3541256" cy="2341441"/>
            <wp:effectExtent l="0" t="0" r="2540" b="1905"/>
            <wp:docPr id="1720918589" name="Imagen 8" descr="Gráfico, Gráfico de barras&#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0918589" name="Imagen 8" descr="Gráfico, Gráfico de barras&#10;&#10;El contenido generado por IA puede ser incorrecto."/>
                    <pic:cNvPicPr/>
                  </pic:nvPicPr>
                  <pic:blipFill>
                    <a:blip r:embed="rId19" cstate="print">
                      <a:extLst>
                        <a:ext uri="{28A0092B-C50C-407E-A947-70E740481C1C}">
                          <a14:useLocalDpi xmlns:a14="http://schemas.microsoft.com/office/drawing/2010/main" val="0"/>
                        </a:ext>
                      </a:extLst>
                    </a:blip>
                    <a:stretch>
                      <a:fillRect/>
                    </a:stretch>
                  </pic:blipFill>
                  <pic:spPr>
                    <a:xfrm>
                      <a:off x="0" y="0"/>
                      <a:ext cx="3541256" cy="2341441"/>
                    </a:xfrm>
                    <a:prstGeom prst="rect">
                      <a:avLst/>
                    </a:prstGeom>
                  </pic:spPr>
                </pic:pic>
              </a:graphicData>
            </a:graphic>
          </wp:inline>
        </w:drawing>
      </w:r>
      <w:r w:rsidR="00E749DD" w:rsidRPr="00A315DD">
        <w:br/>
      </w:r>
      <w:r w:rsidR="00E749DD" w:rsidRPr="008A7EEF">
        <w:t>Fuente: Elaboración propia</w:t>
      </w:r>
    </w:p>
    <w:p w14:paraId="05D10C8F" w14:textId="5D481D95" w:rsidR="00F97C44" w:rsidRDefault="00F97C44" w:rsidP="008A7EEF">
      <w:pPr>
        <w:tabs>
          <w:tab w:val="left" w:pos="2966"/>
        </w:tabs>
      </w:pPr>
      <w:r w:rsidRPr="00A315DD">
        <w:t xml:space="preserve">En la </w:t>
      </w:r>
      <w:r w:rsidR="00ED4C47">
        <w:t>figura</w:t>
      </w:r>
      <w:r>
        <w:t xml:space="preserve"> 9,</w:t>
      </w:r>
      <w:r w:rsidRPr="00A315DD">
        <w:t xml:space="preserve"> se observa una cuestión particularmente notable sobre la percepción de realizar estudios de posgrado en la modalidad virtual donde un 82% consideró factible continuar su formación en esta modalidad, </w:t>
      </w:r>
      <w:r w:rsidR="00560089">
        <w:t>lo que indica</w:t>
      </w:r>
      <w:r w:rsidRPr="00A315DD">
        <w:t xml:space="preserve"> que la apropiación tecnológica ocurrida </w:t>
      </w:r>
      <w:r w:rsidR="00560089">
        <w:t>durante</w:t>
      </w:r>
      <w:r w:rsidRPr="00A315DD">
        <w:t xml:space="preserve"> la pandemia deja un beneficio de crecimiento de las capacidades tecnológicas del alumnado.  </w:t>
      </w:r>
    </w:p>
    <w:p w14:paraId="1A5F945E" w14:textId="77777777" w:rsidR="008A7EEF" w:rsidRPr="00A315DD" w:rsidRDefault="008A7EEF" w:rsidP="008A7EEF">
      <w:pPr>
        <w:tabs>
          <w:tab w:val="left" w:pos="2966"/>
        </w:tabs>
      </w:pPr>
    </w:p>
    <w:p w14:paraId="01B04D58" w14:textId="72B2DDC7" w:rsidR="00DA6921" w:rsidRPr="008A7EEF" w:rsidRDefault="003141D4" w:rsidP="008A7EEF">
      <w:pPr>
        <w:pStyle w:val="Descripcin"/>
        <w:spacing w:after="0" w:line="360" w:lineRule="auto"/>
        <w:jc w:val="center"/>
        <w:rPr>
          <w:rFonts w:ascii="Times New Roman" w:hAnsi="Times New Roman" w:cs="Times New Roman"/>
          <w:b/>
          <w:bCs/>
          <w:i w:val="0"/>
          <w:iCs w:val="0"/>
          <w:color w:val="auto"/>
          <w:sz w:val="24"/>
          <w:szCs w:val="24"/>
        </w:rPr>
      </w:pPr>
      <w:r w:rsidRPr="008A7EEF">
        <w:rPr>
          <w:rFonts w:ascii="Times New Roman" w:hAnsi="Times New Roman" w:cs="Times New Roman"/>
          <w:b/>
          <w:bCs/>
          <w:i w:val="0"/>
          <w:iCs w:val="0"/>
          <w:color w:val="auto"/>
          <w:sz w:val="24"/>
          <w:szCs w:val="24"/>
        </w:rPr>
        <w:t>Figura</w:t>
      </w:r>
      <w:r w:rsidR="00DA6921" w:rsidRPr="008A7EEF">
        <w:rPr>
          <w:rFonts w:ascii="Times New Roman" w:hAnsi="Times New Roman" w:cs="Times New Roman"/>
          <w:b/>
          <w:bCs/>
          <w:i w:val="0"/>
          <w:iCs w:val="0"/>
          <w:color w:val="auto"/>
          <w:sz w:val="24"/>
          <w:szCs w:val="24"/>
        </w:rPr>
        <w:t xml:space="preserve"> 9</w:t>
      </w:r>
      <w:r w:rsidR="001276EB" w:rsidRPr="008A7EEF">
        <w:rPr>
          <w:rFonts w:ascii="Times New Roman" w:hAnsi="Times New Roman" w:cs="Times New Roman"/>
          <w:b/>
          <w:bCs/>
          <w:i w:val="0"/>
          <w:iCs w:val="0"/>
          <w:color w:val="auto"/>
          <w:sz w:val="24"/>
          <w:szCs w:val="24"/>
        </w:rPr>
        <w:t>.</w:t>
      </w:r>
      <w:r w:rsidR="00E306A3" w:rsidRPr="008A7EEF">
        <w:rPr>
          <w:rFonts w:ascii="Times New Roman" w:hAnsi="Times New Roman" w:cs="Times New Roman"/>
          <w:b/>
          <w:bCs/>
          <w:i w:val="0"/>
          <w:iCs w:val="0"/>
          <w:color w:val="auto"/>
          <w:sz w:val="24"/>
          <w:szCs w:val="24"/>
        </w:rPr>
        <w:t xml:space="preserve"> </w:t>
      </w:r>
      <w:r w:rsidR="00DA6921" w:rsidRPr="008A7EEF">
        <w:rPr>
          <w:rFonts w:ascii="Times New Roman" w:hAnsi="Times New Roman" w:cs="Times New Roman"/>
          <w:i w:val="0"/>
          <w:iCs w:val="0"/>
          <w:color w:val="auto"/>
          <w:sz w:val="24"/>
          <w:szCs w:val="24"/>
        </w:rPr>
        <w:t xml:space="preserve">¿Considero que sería fácil continuar mi formación realizando un posgrado en </w:t>
      </w:r>
      <w:r w:rsidR="00292042" w:rsidRPr="008A7EEF">
        <w:rPr>
          <w:rFonts w:ascii="Times New Roman" w:hAnsi="Times New Roman" w:cs="Times New Roman"/>
          <w:i w:val="0"/>
          <w:iCs w:val="0"/>
          <w:color w:val="auto"/>
          <w:sz w:val="24"/>
          <w:szCs w:val="24"/>
        </w:rPr>
        <w:t>modalidad</w:t>
      </w:r>
      <w:r w:rsidR="00DA6921" w:rsidRPr="008A7EEF">
        <w:rPr>
          <w:rFonts w:ascii="Times New Roman" w:hAnsi="Times New Roman" w:cs="Times New Roman"/>
          <w:i w:val="0"/>
          <w:iCs w:val="0"/>
          <w:color w:val="auto"/>
          <w:sz w:val="24"/>
          <w:szCs w:val="24"/>
        </w:rPr>
        <w:t xml:space="preserve"> virtual?</w:t>
      </w:r>
    </w:p>
    <w:p w14:paraId="6BC687C5" w14:textId="63A47896" w:rsidR="00B6406B" w:rsidRPr="00A315DD" w:rsidRDefault="00261F61" w:rsidP="00B6406B">
      <w:pPr>
        <w:jc w:val="center"/>
      </w:pPr>
      <w:r>
        <w:rPr>
          <w:noProof/>
        </w:rPr>
        <w:drawing>
          <wp:inline distT="0" distB="0" distL="0" distR="0" wp14:anchorId="37B2FDCA" wp14:editId="5FF939B4">
            <wp:extent cx="3357880" cy="1847850"/>
            <wp:effectExtent l="0" t="0" r="0" b="0"/>
            <wp:docPr id="1332694324" name="Imagen 9" descr="Gráfico, Gráfico de barras&#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2694324" name="Imagen 9" descr="Gráfico, Gráfico de barras&#10;&#10;El contenido generado por IA puede ser incorrecto."/>
                    <pic:cNvPicPr/>
                  </pic:nvPicPr>
                  <pic:blipFill>
                    <a:blip r:embed="rId20" cstate="print">
                      <a:extLst>
                        <a:ext uri="{28A0092B-C50C-407E-A947-70E740481C1C}">
                          <a14:useLocalDpi xmlns:a14="http://schemas.microsoft.com/office/drawing/2010/main" val="0"/>
                        </a:ext>
                      </a:extLst>
                    </a:blip>
                    <a:stretch>
                      <a:fillRect/>
                    </a:stretch>
                  </pic:blipFill>
                  <pic:spPr>
                    <a:xfrm>
                      <a:off x="0" y="0"/>
                      <a:ext cx="3358374" cy="1848122"/>
                    </a:xfrm>
                    <a:prstGeom prst="rect">
                      <a:avLst/>
                    </a:prstGeom>
                  </pic:spPr>
                </pic:pic>
              </a:graphicData>
            </a:graphic>
          </wp:inline>
        </w:drawing>
      </w:r>
    </w:p>
    <w:p w14:paraId="189867C6" w14:textId="75260C89" w:rsidR="00B6406B" w:rsidRPr="008A7EEF" w:rsidRDefault="00B6406B" w:rsidP="008A7EEF">
      <w:pPr>
        <w:keepNext/>
        <w:tabs>
          <w:tab w:val="left" w:pos="2966"/>
        </w:tabs>
        <w:jc w:val="center"/>
      </w:pPr>
      <w:r w:rsidRPr="008A7EEF">
        <w:t>Fuente: Elaboración propia</w:t>
      </w:r>
    </w:p>
    <w:p w14:paraId="2ADE1E83" w14:textId="507519D2" w:rsidR="00F97C44" w:rsidRDefault="00F97C44" w:rsidP="008A7EEF">
      <w:pPr>
        <w:tabs>
          <w:tab w:val="left" w:pos="2966"/>
        </w:tabs>
      </w:pPr>
      <w:r w:rsidRPr="00A315DD">
        <w:t>En cuanto a la confianza en las competencias digitales, l</w:t>
      </w:r>
      <w:r>
        <w:t>a</w:t>
      </w:r>
      <w:r w:rsidRPr="00A315DD">
        <w:t xml:space="preserve"> </w:t>
      </w:r>
      <w:r w:rsidR="00ED4C47">
        <w:t>figura</w:t>
      </w:r>
      <w:r>
        <w:t xml:space="preserve"> 10</w:t>
      </w:r>
      <w:r w:rsidRPr="00A315DD">
        <w:t xml:space="preserve"> muestra que esta confianza es alta, con un 88% (47% totalmente de acuerdo, 41% de acuerdo) afirm</w:t>
      </w:r>
      <w:r w:rsidR="007D4267">
        <w:t>ó</w:t>
      </w:r>
      <w:r w:rsidRPr="00A315DD">
        <w:t xml:space="preserve"> tener las </w:t>
      </w:r>
      <w:r w:rsidR="009E019C" w:rsidRPr="009E019C">
        <w:rPr>
          <w:lang w:val="es-MX"/>
        </w:rPr>
        <w:t xml:space="preserve">competencias para desarrollar </w:t>
      </w:r>
      <w:r w:rsidR="007D4267">
        <w:rPr>
          <w:lang w:val="es-MX"/>
        </w:rPr>
        <w:t>su</w:t>
      </w:r>
      <w:r w:rsidR="009E019C" w:rsidRPr="009E019C">
        <w:rPr>
          <w:lang w:val="es-MX"/>
        </w:rPr>
        <w:t xml:space="preserve"> formación</w:t>
      </w:r>
      <w:r w:rsidR="009E019C" w:rsidRPr="009E019C">
        <w:t xml:space="preserve"> </w:t>
      </w:r>
      <w:r w:rsidR="007D4267">
        <w:t>en la modalidad</w:t>
      </w:r>
      <w:r w:rsidRPr="00A315DD">
        <w:t xml:space="preserve"> virtual.</w:t>
      </w:r>
    </w:p>
    <w:p w14:paraId="75809684" w14:textId="4C94E50B" w:rsidR="00847934" w:rsidRPr="008A7EEF" w:rsidRDefault="003141D4" w:rsidP="008A7EEF">
      <w:pPr>
        <w:pStyle w:val="Descripcin"/>
        <w:spacing w:after="0" w:line="360" w:lineRule="auto"/>
        <w:jc w:val="center"/>
        <w:rPr>
          <w:rFonts w:ascii="Times New Roman" w:hAnsi="Times New Roman" w:cs="Times New Roman"/>
          <w:b/>
          <w:bCs/>
          <w:i w:val="0"/>
          <w:iCs w:val="0"/>
          <w:color w:val="auto"/>
          <w:sz w:val="24"/>
          <w:szCs w:val="24"/>
        </w:rPr>
      </w:pPr>
      <w:r w:rsidRPr="008A7EEF">
        <w:rPr>
          <w:rFonts w:ascii="Times New Roman" w:hAnsi="Times New Roman" w:cs="Times New Roman"/>
          <w:b/>
          <w:bCs/>
          <w:i w:val="0"/>
          <w:iCs w:val="0"/>
          <w:color w:val="auto"/>
          <w:sz w:val="24"/>
          <w:szCs w:val="24"/>
        </w:rPr>
        <w:lastRenderedPageBreak/>
        <w:t>Figura</w:t>
      </w:r>
      <w:r w:rsidR="00847934" w:rsidRPr="008A7EEF">
        <w:rPr>
          <w:rFonts w:ascii="Times New Roman" w:hAnsi="Times New Roman" w:cs="Times New Roman"/>
          <w:b/>
          <w:bCs/>
          <w:i w:val="0"/>
          <w:iCs w:val="0"/>
          <w:color w:val="auto"/>
          <w:sz w:val="24"/>
          <w:szCs w:val="24"/>
        </w:rPr>
        <w:t xml:space="preserve"> </w:t>
      </w:r>
      <w:r w:rsidR="00847934" w:rsidRPr="008A7EEF">
        <w:rPr>
          <w:rFonts w:ascii="Times New Roman" w:hAnsi="Times New Roman" w:cs="Times New Roman"/>
          <w:b/>
          <w:bCs/>
          <w:i w:val="0"/>
          <w:iCs w:val="0"/>
          <w:noProof/>
          <w:color w:val="auto"/>
          <w:sz w:val="24"/>
          <w:szCs w:val="24"/>
        </w:rPr>
        <w:t>10</w:t>
      </w:r>
      <w:r w:rsidR="00B412BC" w:rsidRPr="008A7EEF">
        <w:rPr>
          <w:rFonts w:ascii="Times New Roman" w:hAnsi="Times New Roman" w:cs="Times New Roman"/>
          <w:noProof/>
          <w:color w:val="auto"/>
          <w:sz w:val="24"/>
          <w:szCs w:val="24"/>
        </w:rPr>
        <w:t>.</w:t>
      </w:r>
      <w:r w:rsidR="00B412BC" w:rsidRPr="008A7EEF">
        <w:rPr>
          <w:rFonts w:ascii="Times New Roman" w:hAnsi="Times New Roman" w:cs="Times New Roman"/>
          <w:i w:val="0"/>
          <w:iCs w:val="0"/>
          <w:noProof/>
          <w:color w:val="auto"/>
          <w:sz w:val="24"/>
          <w:szCs w:val="24"/>
        </w:rPr>
        <w:t xml:space="preserve"> </w:t>
      </w:r>
      <w:r w:rsidR="00847934" w:rsidRPr="008A7EEF">
        <w:rPr>
          <w:rFonts w:ascii="Times New Roman" w:hAnsi="Times New Roman" w:cs="Times New Roman"/>
          <w:i w:val="0"/>
          <w:iCs w:val="0"/>
          <w:color w:val="auto"/>
          <w:sz w:val="24"/>
          <w:szCs w:val="24"/>
        </w:rPr>
        <w:t xml:space="preserve">¿Considero que tengo competencias para desarrollar mi formación bajo </w:t>
      </w:r>
      <w:r w:rsidR="00292042" w:rsidRPr="008A7EEF">
        <w:rPr>
          <w:rFonts w:ascii="Times New Roman" w:hAnsi="Times New Roman" w:cs="Times New Roman"/>
          <w:i w:val="0"/>
          <w:iCs w:val="0"/>
          <w:color w:val="auto"/>
          <w:sz w:val="24"/>
          <w:szCs w:val="24"/>
        </w:rPr>
        <w:t>modalidad</w:t>
      </w:r>
      <w:r w:rsidR="00847934" w:rsidRPr="008A7EEF">
        <w:rPr>
          <w:rFonts w:ascii="Times New Roman" w:hAnsi="Times New Roman" w:cs="Times New Roman"/>
          <w:i w:val="0"/>
          <w:iCs w:val="0"/>
          <w:color w:val="auto"/>
          <w:sz w:val="24"/>
          <w:szCs w:val="24"/>
        </w:rPr>
        <w:t xml:space="preserve"> virtual</w:t>
      </w:r>
      <w:r w:rsidR="00CE3C51" w:rsidRPr="008A7EEF">
        <w:rPr>
          <w:rFonts w:ascii="Times New Roman" w:hAnsi="Times New Roman" w:cs="Times New Roman"/>
          <w:i w:val="0"/>
          <w:iCs w:val="0"/>
          <w:color w:val="auto"/>
          <w:sz w:val="24"/>
          <w:szCs w:val="24"/>
        </w:rPr>
        <w:t>?</w:t>
      </w:r>
    </w:p>
    <w:p w14:paraId="41DED184" w14:textId="55278B89" w:rsidR="00113381" w:rsidRPr="00A315DD" w:rsidRDefault="00261F61" w:rsidP="008A7EEF">
      <w:pPr>
        <w:keepNext/>
        <w:tabs>
          <w:tab w:val="left" w:pos="2966"/>
        </w:tabs>
        <w:jc w:val="center"/>
      </w:pPr>
      <w:r>
        <w:rPr>
          <w:noProof/>
        </w:rPr>
        <w:drawing>
          <wp:inline distT="0" distB="0" distL="0" distR="0" wp14:anchorId="6920EC4C" wp14:editId="3A2D3B03">
            <wp:extent cx="3749076" cy="2103140"/>
            <wp:effectExtent l="0" t="0" r="3810" b="0"/>
            <wp:docPr id="1432813139" name="Imagen 10" descr="Gráfic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2813139" name="Imagen 10" descr="Gráfico&#10;&#10;El contenido generado por IA puede ser incorrecto."/>
                    <pic:cNvPicPr/>
                  </pic:nvPicPr>
                  <pic:blipFill>
                    <a:blip r:embed="rId21" cstate="print">
                      <a:extLst>
                        <a:ext uri="{28A0092B-C50C-407E-A947-70E740481C1C}">
                          <a14:useLocalDpi xmlns:a14="http://schemas.microsoft.com/office/drawing/2010/main" val="0"/>
                        </a:ext>
                      </a:extLst>
                    </a:blip>
                    <a:stretch>
                      <a:fillRect/>
                    </a:stretch>
                  </pic:blipFill>
                  <pic:spPr>
                    <a:xfrm>
                      <a:off x="0" y="0"/>
                      <a:ext cx="3749076" cy="2103140"/>
                    </a:xfrm>
                    <a:prstGeom prst="rect">
                      <a:avLst/>
                    </a:prstGeom>
                  </pic:spPr>
                </pic:pic>
              </a:graphicData>
            </a:graphic>
          </wp:inline>
        </w:drawing>
      </w:r>
    </w:p>
    <w:p w14:paraId="22721C04" w14:textId="62125ADF" w:rsidR="00847934" w:rsidRPr="008A7EEF" w:rsidRDefault="0045159D" w:rsidP="008A7EEF">
      <w:pPr>
        <w:keepNext/>
        <w:tabs>
          <w:tab w:val="left" w:pos="2966"/>
        </w:tabs>
        <w:jc w:val="center"/>
      </w:pPr>
      <w:r w:rsidRPr="008A7EEF">
        <w:t>Fuente: Elaboración propia.</w:t>
      </w:r>
      <w:r w:rsidR="00847934" w:rsidRPr="008A7EEF">
        <w:t xml:space="preserve"> </w:t>
      </w:r>
    </w:p>
    <w:p w14:paraId="1B132128" w14:textId="575AF087" w:rsidR="0097787C" w:rsidRDefault="0097787C" w:rsidP="008A7EEF">
      <w:pPr>
        <w:tabs>
          <w:tab w:val="left" w:pos="2966"/>
        </w:tabs>
      </w:pPr>
      <w:r w:rsidRPr="00A315DD">
        <w:t xml:space="preserve">En la </w:t>
      </w:r>
      <w:r w:rsidR="00ED4C47">
        <w:t>figura</w:t>
      </w:r>
      <w:r w:rsidRPr="00A315DD">
        <w:t xml:space="preserve"> </w:t>
      </w:r>
      <w:r>
        <w:t>11</w:t>
      </w:r>
      <w:r w:rsidR="00D453D2">
        <w:t>,</w:t>
      </w:r>
      <w:r>
        <w:t xml:space="preserve"> </w:t>
      </w:r>
      <w:r w:rsidRPr="00A315DD">
        <w:t>se observa que 32% de estudiantes manifest</w:t>
      </w:r>
      <w:r w:rsidR="00434F3E">
        <w:t>ó</w:t>
      </w:r>
      <w:r w:rsidRPr="00A315DD">
        <w:t xml:space="preserve"> estar de </w:t>
      </w:r>
      <w:r w:rsidRPr="00D453D2">
        <w:t xml:space="preserve">acuerdo que unido a un 53% </w:t>
      </w:r>
      <w:r w:rsidR="007D4267">
        <w:t xml:space="preserve">que </w:t>
      </w:r>
      <w:r w:rsidR="00BC053D">
        <w:t>es</w:t>
      </w:r>
      <w:r w:rsidR="00BC053D" w:rsidRPr="00D453D2">
        <w:t>tuvieron totalmente</w:t>
      </w:r>
      <w:r w:rsidR="007D4267">
        <w:t xml:space="preserve"> de acuerdo arrojó un porcentaje total de </w:t>
      </w:r>
      <w:r w:rsidRPr="00D453D2">
        <w:t xml:space="preserve">85% de los estudiantes que </w:t>
      </w:r>
      <w:r w:rsidR="007D4267">
        <w:t xml:space="preserve">en su percepción manifestaron que </w:t>
      </w:r>
      <w:r w:rsidRPr="00D453D2">
        <w:t>d</w:t>
      </w:r>
      <w:r w:rsidRPr="00A315DD">
        <w:t>isfrutan la realización de t</w:t>
      </w:r>
      <w:r w:rsidR="00E66A7D">
        <w:t>rabajos en las materias</w:t>
      </w:r>
      <w:r w:rsidRPr="00A315DD">
        <w:t xml:space="preserve"> por medio de la plataforma virtual ya que e</w:t>
      </w:r>
      <w:r w:rsidR="00E66A7D">
        <w:t xml:space="preserve">sta proporciona </w:t>
      </w:r>
      <w:r w:rsidR="007D4267">
        <w:t>un mayor número de herramientas</w:t>
      </w:r>
      <w:r w:rsidRPr="00A315DD">
        <w:t xml:space="preserve"> </w:t>
      </w:r>
      <w:r w:rsidR="007D4267">
        <w:t>para</w:t>
      </w:r>
      <w:r w:rsidRPr="00A315DD">
        <w:t xml:space="preserve"> realizarlas. </w:t>
      </w:r>
    </w:p>
    <w:p w14:paraId="29781A83" w14:textId="77777777" w:rsidR="008A7EEF" w:rsidRPr="00A315DD" w:rsidRDefault="008A7EEF" w:rsidP="008A7EEF">
      <w:pPr>
        <w:tabs>
          <w:tab w:val="left" w:pos="2966"/>
        </w:tabs>
      </w:pPr>
    </w:p>
    <w:p w14:paraId="0C6CEF83" w14:textId="651635BD" w:rsidR="003C779A" w:rsidRPr="008A7EEF" w:rsidRDefault="003141D4" w:rsidP="008A7EEF">
      <w:pPr>
        <w:pStyle w:val="Descripcin"/>
        <w:spacing w:after="0" w:line="360" w:lineRule="auto"/>
        <w:jc w:val="center"/>
        <w:rPr>
          <w:rFonts w:ascii="Times New Roman" w:hAnsi="Times New Roman" w:cs="Times New Roman"/>
          <w:b/>
          <w:bCs/>
          <w:i w:val="0"/>
          <w:iCs w:val="0"/>
          <w:color w:val="auto"/>
          <w:sz w:val="20"/>
          <w:szCs w:val="20"/>
          <w:shd w:val="clear" w:color="auto" w:fill="FAF9F8"/>
        </w:rPr>
      </w:pPr>
      <w:r w:rsidRPr="008A7EEF">
        <w:rPr>
          <w:rFonts w:ascii="Times New Roman" w:hAnsi="Times New Roman" w:cs="Times New Roman"/>
          <w:b/>
          <w:bCs/>
          <w:i w:val="0"/>
          <w:iCs w:val="0"/>
          <w:color w:val="auto"/>
          <w:sz w:val="24"/>
          <w:szCs w:val="24"/>
        </w:rPr>
        <w:t>Figura</w:t>
      </w:r>
      <w:r w:rsidR="003C779A" w:rsidRPr="008A7EEF">
        <w:rPr>
          <w:rFonts w:ascii="Times New Roman" w:hAnsi="Times New Roman" w:cs="Times New Roman"/>
          <w:b/>
          <w:bCs/>
          <w:i w:val="0"/>
          <w:iCs w:val="0"/>
          <w:color w:val="auto"/>
          <w:sz w:val="24"/>
          <w:szCs w:val="24"/>
        </w:rPr>
        <w:t xml:space="preserve"> </w:t>
      </w:r>
      <w:r w:rsidR="003C779A" w:rsidRPr="008A7EEF">
        <w:rPr>
          <w:rFonts w:ascii="Times New Roman" w:hAnsi="Times New Roman" w:cs="Times New Roman"/>
          <w:b/>
          <w:bCs/>
          <w:i w:val="0"/>
          <w:iCs w:val="0"/>
          <w:noProof/>
          <w:color w:val="auto"/>
          <w:sz w:val="24"/>
          <w:szCs w:val="24"/>
        </w:rPr>
        <w:t>11</w:t>
      </w:r>
      <w:r w:rsidR="00B412BC" w:rsidRPr="008A7EEF">
        <w:rPr>
          <w:rFonts w:ascii="Times New Roman" w:hAnsi="Times New Roman" w:cs="Times New Roman"/>
          <w:b/>
          <w:bCs/>
          <w:i w:val="0"/>
          <w:iCs w:val="0"/>
          <w:noProof/>
          <w:color w:val="auto"/>
          <w:sz w:val="24"/>
          <w:szCs w:val="24"/>
        </w:rPr>
        <w:t xml:space="preserve">. </w:t>
      </w:r>
      <w:r w:rsidR="003C779A" w:rsidRPr="008A7EEF">
        <w:rPr>
          <w:rFonts w:ascii="Times New Roman" w:hAnsi="Times New Roman" w:cs="Times New Roman"/>
          <w:i w:val="0"/>
          <w:iCs w:val="0"/>
          <w:color w:val="auto"/>
          <w:sz w:val="24"/>
          <w:szCs w:val="24"/>
        </w:rPr>
        <w:t>¿Disfrut</w:t>
      </w:r>
      <w:r w:rsidR="00D453D2" w:rsidRPr="008A7EEF">
        <w:rPr>
          <w:rFonts w:ascii="Times New Roman" w:hAnsi="Times New Roman" w:cs="Times New Roman"/>
          <w:i w:val="0"/>
          <w:iCs w:val="0"/>
          <w:color w:val="auto"/>
          <w:sz w:val="24"/>
          <w:szCs w:val="24"/>
        </w:rPr>
        <w:t>o</w:t>
      </w:r>
      <w:r w:rsidR="003C779A" w:rsidRPr="008A7EEF">
        <w:rPr>
          <w:rFonts w:ascii="Times New Roman" w:hAnsi="Times New Roman" w:cs="Times New Roman"/>
          <w:i w:val="0"/>
          <w:iCs w:val="0"/>
          <w:color w:val="auto"/>
          <w:sz w:val="24"/>
          <w:szCs w:val="24"/>
        </w:rPr>
        <w:t xml:space="preserve"> más el trabajo de las materias si se incorpora un mayor número de herramientas de aprendizaje en la plataforma virtual?</w:t>
      </w:r>
    </w:p>
    <w:p w14:paraId="03623058" w14:textId="0A15CD3E" w:rsidR="00113381" w:rsidRPr="00A315DD" w:rsidRDefault="008B2AC1" w:rsidP="008A7EEF">
      <w:pPr>
        <w:keepNext/>
        <w:tabs>
          <w:tab w:val="left" w:pos="2966"/>
        </w:tabs>
        <w:jc w:val="center"/>
      </w:pPr>
      <w:r>
        <w:rPr>
          <w:noProof/>
        </w:rPr>
        <w:drawing>
          <wp:inline distT="0" distB="0" distL="0" distR="0" wp14:anchorId="016F8983" wp14:editId="386AE790">
            <wp:extent cx="3358374" cy="1939655"/>
            <wp:effectExtent l="0" t="0" r="0" b="3810"/>
            <wp:docPr id="858644548" name="Imagen 11" descr="Gráfico, Escala de tiemp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8644548" name="Imagen 11" descr="Gráfico, Escala de tiempo&#10;&#10;El contenido generado por IA puede ser incorrecto."/>
                    <pic:cNvPicPr/>
                  </pic:nvPicPr>
                  <pic:blipFill>
                    <a:blip r:embed="rId22" cstate="print">
                      <a:extLst>
                        <a:ext uri="{28A0092B-C50C-407E-A947-70E740481C1C}">
                          <a14:useLocalDpi xmlns:a14="http://schemas.microsoft.com/office/drawing/2010/main" val="0"/>
                        </a:ext>
                      </a:extLst>
                    </a:blip>
                    <a:stretch>
                      <a:fillRect/>
                    </a:stretch>
                  </pic:blipFill>
                  <pic:spPr>
                    <a:xfrm>
                      <a:off x="0" y="0"/>
                      <a:ext cx="3358374" cy="1939655"/>
                    </a:xfrm>
                    <a:prstGeom prst="rect">
                      <a:avLst/>
                    </a:prstGeom>
                  </pic:spPr>
                </pic:pic>
              </a:graphicData>
            </a:graphic>
          </wp:inline>
        </w:drawing>
      </w:r>
    </w:p>
    <w:p w14:paraId="7B06060A" w14:textId="753511C0" w:rsidR="003C779A" w:rsidRPr="008A7EEF" w:rsidRDefault="00111116" w:rsidP="008A7EEF">
      <w:pPr>
        <w:keepNext/>
        <w:tabs>
          <w:tab w:val="left" w:pos="2966"/>
        </w:tabs>
        <w:jc w:val="center"/>
      </w:pPr>
      <w:r w:rsidRPr="008A7EEF">
        <w:t>Fuente: Elaboración propia.</w:t>
      </w:r>
      <w:r w:rsidR="003C779A" w:rsidRPr="008A7EEF">
        <w:t xml:space="preserve"> </w:t>
      </w:r>
    </w:p>
    <w:p w14:paraId="32BFF56E" w14:textId="2885067E" w:rsidR="007D3E72" w:rsidRDefault="007D3E72" w:rsidP="008A7EEF">
      <w:pPr>
        <w:tabs>
          <w:tab w:val="left" w:pos="2966"/>
        </w:tabs>
      </w:pPr>
      <w:r w:rsidRPr="008A7EEF">
        <w:t xml:space="preserve">En la </w:t>
      </w:r>
      <w:r w:rsidR="00ED4C47" w:rsidRPr="008A7EEF">
        <w:t>figura</w:t>
      </w:r>
      <w:r w:rsidRPr="008A7EEF">
        <w:t xml:space="preserve"> 12, 57% </w:t>
      </w:r>
      <w:r w:rsidR="00E66A7D" w:rsidRPr="008A7EEF">
        <w:t xml:space="preserve">de los estudiantes </w:t>
      </w:r>
      <w:r w:rsidRPr="008A7EEF">
        <w:t>estuvieron totalmente de acuerdo</w:t>
      </w:r>
      <w:r w:rsidR="00E66A7D" w:rsidRPr="008A7EEF">
        <w:t>, sumados a 29% que dijeron estar de acuerdo,</w:t>
      </w:r>
      <w:r w:rsidRPr="008A7EEF">
        <w:t xml:space="preserve"> generaron una mayoría de 86% de estudiantes encuestados que no </w:t>
      </w:r>
      <w:r w:rsidR="00E66A7D" w:rsidRPr="008A7EEF">
        <w:t>les costó adaptarse</w:t>
      </w:r>
      <w:r w:rsidRPr="008A7EEF">
        <w:t xml:space="preserve"> a la distinta metodología</w:t>
      </w:r>
      <w:r w:rsidR="00E66A7D" w:rsidRPr="008A7EEF">
        <w:t xml:space="preserve"> de recibir </w:t>
      </w:r>
      <w:r w:rsidR="00BC053D" w:rsidRPr="008A7EEF">
        <w:t>las clases</w:t>
      </w:r>
      <w:r w:rsidR="00E66A7D" w:rsidRPr="008A7EEF">
        <w:t xml:space="preserve"> en la modalidad virtual</w:t>
      </w:r>
      <w:r w:rsidRPr="008A7EEF">
        <w:t xml:space="preserve">. </w:t>
      </w:r>
    </w:p>
    <w:p w14:paraId="37DB0EE2" w14:textId="6FAB82F5" w:rsidR="008B2AC1" w:rsidRDefault="003141D4" w:rsidP="00E905CE">
      <w:pPr>
        <w:pStyle w:val="Descripcin"/>
        <w:spacing w:after="0" w:line="360" w:lineRule="auto"/>
        <w:jc w:val="center"/>
        <w:rPr>
          <w:noProof/>
          <w:color w:val="auto"/>
        </w:rPr>
      </w:pPr>
      <w:r w:rsidRPr="008A7EEF">
        <w:rPr>
          <w:rFonts w:ascii="Times New Roman" w:hAnsi="Times New Roman" w:cs="Times New Roman"/>
          <w:b/>
          <w:bCs/>
          <w:i w:val="0"/>
          <w:iCs w:val="0"/>
          <w:color w:val="auto"/>
          <w:sz w:val="24"/>
          <w:szCs w:val="24"/>
        </w:rPr>
        <w:lastRenderedPageBreak/>
        <w:t>Figura</w:t>
      </w:r>
      <w:r w:rsidR="00093237" w:rsidRPr="008A7EEF">
        <w:rPr>
          <w:rFonts w:ascii="Times New Roman" w:hAnsi="Times New Roman" w:cs="Times New Roman"/>
          <w:b/>
          <w:bCs/>
          <w:i w:val="0"/>
          <w:iCs w:val="0"/>
          <w:color w:val="auto"/>
          <w:sz w:val="24"/>
          <w:szCs w:val="24"/>
        </w:rPr>
        <w:t xml:space="preserve"> </w:t>
      </w:r>
      <w:r w:rsidR="00093237" w:rsidRPr="008A7EEF">
        <w:rPr>
          <w:rFonts w:ascii="Times New Roman" w:hAnsi="Times New Roman" w:cs="Times New Roman"/>
          <w:b/>
          <w:bCs/>
          <w:i w:val="0"/>
          <w:iCs w:val="0"/>
          <w:noProof/>
          <w:color w:val="auto"/>
          <w:sz w:val="24"/>
          <w:szCs w:val="24"/>
        </w:rPr>
        <w:t>12</w:t>
      </w:r>
      <w:r w:rsidR="00B412BC" w:rsidRPr="008A7EEF">
        <w:rPr>
          <w:rFonts w:ascii="Times New Roman" w:hAnsi="Times New Roman" w:cs="Times New Roman"/>
          <w:b/>
          <w:bCs/>
          <w:i w:val="0"/>
          <w:iCs w:val="0"/>
          <w:noProof/>
          <w:color w:val="auto"/>
          <w:sz w:val="24"/>
          <w:szCs w:val="24"/>
        </w:rPr>
        <w:t>.</w:t>
      </w:r>
      <w:r w:rsidR="00093237" w:rsidRPr="008A7EEF">
        <w:rPr>
          <w:rFonts w:ascii="Times New Roman" w:hAnsi="Times New Roman" w:cs="Times New Roman"/>
          <w:b/>
          <w:bCs/>
          <w:i w:val="0"/>
          <w:iCs w:val="0"/>
          <w:color w:val="auto"/>
          <w:sz w:val="24"/>
          <w:szCs w:val="24"/>
        </w:rPr>
        <w:t xml:space="preserve"> </w:t>
      </w:r>
      <w:r w:rsidR="00093237" w:rsidRPr="008A7EEF">
        <w:rPr>
          <w:rFonts w:ascii="Times New Roman" w:hAnsi="Times New Roman" w:cs="Times New Roman"/>
          <w:i w:val="0"/>
          <w:iCs w:val="0"/>
          <w:color w:val="auto"/>
          <w:sz w:val="24"/>
          <w:szCs w:val="24"/>
        </w:rPr>
        <w:t>¿No me ha costado adaptarme al cambio de metodología</w:t>
      </w:r>
      <w:r w:rsidR="00093237" w:rsidRPr="005C7276">
        <w:rPr>
          <w:rFonts w:ascii="Times New Roman" w:hAnsi="Times New Roman" w:cs="Times New Roman"/>
          <w:i w:val="0"/>
          <w:iCs w:val="0"/>
          <w:color w:val="auto"/>
        </w:rPr>
        <w:t>?</w:t>
      </w:r>
    </w:p>
    <w:p w14:paraId="791DA9EC" w14:textId="6891DB51" w:rsidR="00113381" w:rsidRDefault="008B2AC1" w:rsidP="008A7EEF">
      <w:pPr>
        <w:pStyle w:val="Descripcin"/>
        <w:spacing w:after="0" w:line="360" w:lineRule="auto"/>
        <w:jc w:val="center"/>
        <w:rPr>
          <w:rFonts w:ascii="Times New Roman" w:eastAsia="Times New Roman" w:hAnsi="Times New Roman" w:cs="Times New Roman"/>
          <w:i w:val="0"/>
          <w:iCs w:val="0"/>
          <w:color w:val="auto"/>
          <w:sz w:val="24"/>
          <w:szCs w:val="24"/>
          <w:lang w:val="es-ES" w:eastAsia="es-ES"/>
        </w:rPr>
      </w:pPr>
      <w:r>
        <w:rPr>
          <w:rFonts w:ascii="Times New Roman" w:hAnsi="Times New Roman" w:cs="Times New Roman"/>
          <w:noProof/>
          <w:color w:val="auto"/>
        </w:rPr>
        <w:drawing>
          <wp:inline distT="0" distB="0" distL="0" distR="0" wp14:anchorId="0F44B57E" wp14:editId="5774D70D">
            <wp:extent cx="3568966" cy="2083744"/>
            <wp:effectExtent l="0" t="0" r="0" b="0"/>
            <wp:docPr id="614242929" name="Imagen 12" descr="Gráfico, Gráfico de barras&#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4242929" name="Imagen 12" descr="Gráfico, Gráfico de barras&#10;&#10;El contenido generado por IA puede ser incorrecto."/>
                    <pic:cNvPicPr/>
                  </pic:nvPicPr>
                  <pic:blipFill>
                    <a:blip r:embed="rId23" cstate="print">
                      <a:extLst>
                        <a:ext uri="{28A0092B-C50C-407E-A947-70E740481C1C}">
                          <a14:useLocalDpi xmlns:a14="http://schemas.microsoft.com/office/drawing/2010/main" val="0"/>
                        </a:ext>
                      </a:extLst>
                    </a:blip>
                    <a:stretch>
                      <a:fillRect/>
                    </a:stretch>
                  </pic:blipFill>
                  <pic:spPr>
                    <a:xfrm>
                      <a:off x="0" y="0"/>
                      <a:ext cx="3568966" cy="2083744"/>
                    </a:xfrm>
                    <a:prstGeom prst="rect">
                      <a:avLst/>
                    </a:prstGeom>
                  </pic:spPr>
                </pic:pic>
              </a:graphicData>
            </a:graphic>
          </wp:inline>
        </w:drawing>
      </w:r>
      <w:r w:rsidR="001D2090" w:rsidRPr="00A315DD">
        <w:rPr>
          <w:rFonts w:ascii="Times New Roman" w:hAnsi="Times New Roman" w:cs="Times New Roman"/>
          <w:color w:val="auto"/>
        </w:rPr>
        <w:br/>
      </w:r>
      <w:r w:rsidR="00CD61D8" w:rsidRPr="008A7EEF">
        <w:rPr>
          <w:rFonts w:ascii="Times New Roman" w:eastAsia="Times New Roman" w:hAnsi="Times New Roman" w:cs="Times New Roman"/>
          <w:i w:val="0"/>
          <w:iCs w:val="0"/>
          <w:color w:val="auto"/>
          <w:sz w:val="24"/>
          <w:szCs w:val="24"/>
          <w:lang w:val="es-ES" w:eastAsia="es-ES"/>
        </w:rPr>
        <w:t>Fuente: Elaboración propia</w:t>
      </w:r>
    </w:p>
    <w:p w14:paraId="59933FDA" w14:textId="77777777" w:rsidR="008A7EEF" w:rsidRPr="008A7EEF" w:rsidRDefault="008A7EEF" w:rsidP="008A7EEF"/>
    <w:p w14:paraId="0E694326" w14:textId="4EEC0C09" w:rsidR="00113381" w:rsidRPr="00A315DD" w:rsidRDefault="00113381" w:rsidP="008A7EEF">
      <w:pPr>
        <w:tabs>
          <w:tab w:val="left" w:pos="2966"/>
        </w:tabs>
        <w:ind w:firstLine="0"/>
        <w:jc w:val="center"/>
        <w:rPr>
          <w:b/>
          <w:bCs/>
        </w:rPr>
      </w:pPr>
      <w:bookmarkStart w:id="6" w:name="_Toc121054716"/>
      <w:r w:rsidRPr="00A315DD">
        <w:rPr>
          <w:b/>
          <w:bCs/>
        </w:rPr>
        <w:t xml:space="preserve">Variable Pandemia </w:t>
      </w:r>
      <w:r w:rsidR="004B7A39">
        <w:rPr>
          <w:b/>
          <w:bCs/>
        </w:rPr>
        <w:t xml:space="preserve">de </w:t>
      </w:r>
      <w:r w:rsidRPr="00A315DD">
        <w:rPr>
          <w:b/>
          <w:bCs/>
        </w:rPr>
        <w:t>COVID</w:t>
      </w:r>
      <w:r w:rsidR="003B4BC5">
        <w:rPr>
          <w:b/>
          <w:bCs/>
        </w:rPr>
        <w:noBreakHyphen/>
      </w:r>
      <w:r w:rsidRPr="00A315DD">
        <w:rPr>
          <w:b/>
          <w:bCs/>
        </w:rPr>
        <w:t>19</w:t>
      </w:r>
      <w:bookmarkEnd w:id="6"/>
    </w:p>
    <w:p w14:paraId="74FD0866" w14:textId="094A643A" w:rsidR="00F666B4" w:rsidRDefault="00F666B4" w:rsidP="008A7EEF">
      <w:pPr>
        <w:tabs>
          <w:tab w:val="left" w:pos="2966"/>
        </w:tabs>
      </w:pPr>
      <w:r w:rsidRPr="00A315DD">
        <w:t xml:space="preserve">En la </w:t>
      </w:r>
      <w:r w:rsidR="00ED4C47">
        <w:t>figura</w:t>
      </w:r>
      <w:r>
        <w:t xml:space="preserve"> 13</w:t>
      </w:r>
      <w:r w:rsidRPr="00A315DD">
        <w:t>, se observa que un 63% de estudiantes contestaron estar totalmente de acuerdo y un 21% manifest</w:t>
      </w:r>
      <w:r w:rsidR="00345CB1">
        <w:t>ó</w:t>
      </w:r>
      <w:r w:rsidRPr="00A315DD">
        <w:t xml:space="preserve"> estar de acuerdo</w:t>
      </w:r>
      <w:r w:rsidR="00E12FFE">
        <w:t xml:space="preserve">, </w:t>
      </w:r>
      <w:r w:rsidR="001D49A5">
        <w:t xml:space="preserve">cuya </w:t>
      </w:r>
      <w:r w:rsidR="00C11E76">
        <w:t xml:space="preserve">suma </w:t>
      </w:r>
      <w:r w:rsidR="00C11E76" w:rsidRPr="00A315DD">
        <w:t>84</w:t>
      </w:r>
      <w:r w:rsidRPr="00A315DD">
        <w:t xml:space="preserve">% </w:t>
      </w:r>
      <w:r w:rsidR="001D49A5">
        <w:t xml:space="preserve">de </w:t>
      </w:r>
      <w:r w:rsidR="00C11E76">
        <w:t>los estudiantes</w:t>
      </w:r>
      <w:r w:rsidR="001D49A5">
        <w:t xml:space="preserve"> </w:t>
      </w:r>
      <w:r w:rsidR="00945C45">
        <w:t>declaró</w:t>
      </w:r>
      <w:r w:rsidRPr="00A315DD">
        <w:t xml:space="preserve"> que hubo un impacto en la matr</w:t>
      </w:r>
      <w:r w:rsidR="00E12FFE">
        <w:t>ícula</w:t>
      </w:r>
      <w:r w:rsidRPr="00A315DD">
        <w:t xml:space="preserve"> a raíz de la pandemia. </w:t>
      </w:r>
    </w:p>
    <w:p w14:paraId="1C36ED09" w14:textId="77777777" w:rsidR="008A7EEF" w:rsidRPr="00A315DD" w:rsidRDefault="008A7EEF" w:rsidP="008A7EEF">
      <w:pPr>
        <w:tabs>
          <w:tab w:val="left" w:pos="2966"/>
        </w:tabs>
      </w:pPr>
    </w:p>
    <w:p w14:paraId="72BB176B" w14:textId="2AB06E99" w:rsidR="00650E11" w:rsidRPr="008A7EEF" w:rsidRDefault="003141D4" w:rsidP="008A7EEF">
      <w:pPr>
        <w:pStyle w:val="Descripcin"/>
        <w:spacing w:after="0" w:line="360" w:lineRule="auto"/>
        <w:jc w:val="center"/>
        <w:rPr>
          <w:rFonts w:ascii="Times New Roman" w:hAnsi="Times New Roman" w:cs="Times New Roman"/>
          <w:b/>
          <w:bCs/>
          <w:i w:val="0"/>
          <w:iCs w:val="0"/>
          <w:color w:val="auto"/>
          <w:sz w:val="20"/>
          <w:szCs w:val="20"/>
          <w:shd w:val="clear" w:color="auto" w:fill="FAF9F8"/>
        </w:rPr>
      </w:pPr>
      <w:r w:rsidRPr="008A7EEF">
        <w:rPr>
          <w:rFonts w:ascii="Times New Roman" w:hAnsi="Times New Roman" w:cs="Times New Roman"/>
          <w:b/>
          <w:bCs/>
          <w:i w:val="0"/>
          <w:iCs w:val="0"/>
          <w:color w:val="auto"/>
          <w:sz w:val="24"/>
          <w:szCs w:val="24"/>
        </w:rPr>
        <w:t>Figura</w:t>
      </w:r>
      <w:r w:rsidR="00650E11" w:rsidRPr="008A7EEF">
        <w:rPr>
          <w:rFonts w:ascii="Times New Roman" w:hAnsi="Times New Roman" w:cs="Times New Roman"/>
          <w:b/>
          <w:bCs/>
          <w:i w:val="0"/>
          <w:iCs w:val="0"/>
          <w:color w:val="auto"/>
          <w:sz w:val="24"/>
          <w:szCs w:val="24"/>
        </w:rPr>
        <w:t xml:space="preserve"> </w:t>
      </w:r>
      <w:r w:rsidR="00E749DD" w:rsidRPr="008A7EEF">
        <w:rPr>
          <w:rFonts w:ascii="Times New Roman" w:hAnsi="Times New Roman" w:cs="Times New Roman"/>
          <w:b/>
          <w:bCs/>
          <w:i w:val="0"/>
          <w:iCs w:val="0"/>
          <w:noProof/>
          <w:color w:val="auto"/>
          <w:sz w:val="24"/>
          <w:szCs w:val="24"/>
        </w:rPr>
        <w:t>13</w:t>
      </w:r>
      <w:r w:rsidR="00E749DD" w:rsidRPr="008A7EEF">
        <w:rPr>
          <w:rFonts w:ascii="Times New Roman" w:hAnsi="Times New Roman" w:cs="Times New Roman"/>
          <w:b/>
          <w:bCs/>
          <w:i w:val="0"/>
          <w:iCs w:val="0"/>
          <w:color w:val="auto"/>
          <w:sz w:val="24"/>
          <w:szCs w:val="24"/>
        </w:rPr>
        <w:t>.</w:t>
      </w:r>
      <w:r w:rsidR="00E749DD" w:rsidRPr="008A7EEF">
        <w:rPr>
          <w:rFonts w:ascii="Times New Roman" w:hAnsi="Times New Roman" w:cs="Times New Roman"/>
          <w:color w:val="auto"/>
          <w:sz w:val="24"/>
          <w:szCs w:val="24"/>
        </w:rPr>
        <w:t xml:space="preserve"> ¿</w:t>
      </w:r>
      <w:r w:rsidR="00650E11" w:rsidRPr="008A7EEF">
        <w:rPr>
          <w:rFonts w:ascii="Times New Roman" w:hAnsi="Times New Roman" w:cs="Times New Roman"/>
          <w:i w:val="0"/>
          <w:iCs w:val="0"/>
          <w:color w:val="auto"/>
          <w:sz w:val="24"/>
          <w:szCs w:val="24"/>
        </w:rPr>
        <w:t xml:space="preserve">Ha causado la pandemia un impacto en la </w:t>
      </w:r>
      <w:r w:rsidR="005B3A7C" w:rsidRPr="008A7EEF">
        <w:rPr>
          <w:rFonts w:ascii="Times New Roman" w:hAnsi="Times New Roman" w:cs="Times New Roman"/>
          <w:i w:val="0"/>
          <w:iCs w:val="0"/>
          <w:color w:val="auto"/>
          <w:sz w:val="24"/>
          <w:szCs w:val="24"/>
        </w:rPr>
        <w:t>matrícula</w:t>
      </w:r>
      <w:r w:rsidR="00650E11" w:rsidRPr="008A7EEF">
        <w:rPr>
          <w:rFonts w:ascii="Times New Roman" w:hAnsi="Times New Roman" w:cs="Times New Roman"/>
          <w:i w:val="0"/>
          <w:iCs w:val="0"/>
          <w:color w:val="auto"/>
          <w:sz w:val="24"/>
          <w:szCs w:val="24"/>
        </w:rPr>
        <w:t xml:space="preserve"> de estudiantes en comparación con el año académico anterior a la </w:t>
      </w:r>
      <w:r w:rsidR="00166953" w:rsidRPr="008A7EEF">
        <w:rPr>
          <w:rFonts w:ascii="Times New Roman" w:hAnsi="Times New Roman" w:cs="Times New Roman"/>
          <w:i w:val="0"/>
          <w:iCs w:val="0"/>
          <w:color w:val="auto"/>
          <w:sz w:val="24"/>
          <w:szCs w:val="24"/>
        </w:rPr>
        <w:t xml:space="preserve">pandemia de </w:t>
      </w:r>
      <w:r w:rsidR="00650E11" w:rsidRPr="008A7EEF">
        <w:rPr>
          <w:rFonts w:ascii="Times New Roman" w:hAnsi="Times New Roman" w:cs="Times New Roman"/>
          <w:i w:val="0"/>
          <w:iCs w:val="0"/>
          <w:color w:val="auto"/>
          <w:sz w:val="24"/>
          <w:szCs w:val="24"/>
        </w:rPr>
        <w:t>C</w:t>
      </w:r>
      <w:r w:rsidR="00E306A3" w:rsidRPr="008A7EEF">
        <w:rPr>
          <w:rFonts w:ascii="Times New Roman" w:hAnsi="Times New Roman" w:cs="Times New Roman"/>
          <w:i w:val="0"/>
          <w:iCs w:val="0"/>
          <w:color w:val="auto"/>
          <w:sz w:val="24"/>
          <w:szCs w:val="24"/>
        </w:rPr>
        <w:t>OVID</w:t>
      </w:r>
      <w:r w:rsidR="003B4BC5" w:rsidRPr="008A7EEF">
        <w:rPr>
          <w:rFonts w:ascii="Times New Roman" w:hAnsi="Times New Roman" w:cs="Times New Roman"/>
          <w:i w:val="0"/>
          <w:iCs w:val="0"/>
          <w:color w:val="auto"/>
          <w:sz w:val="24"/>
          <w:szCs w:val="24"/>
        </w:rPr>
        <w:noBreakHyphen/>
      </w:r>
      <w:r w:rsidR="00650E11" w:rsidRPr="008A7EEF">
        <w:rPr>
          <w:rFonts w:ascii="Times New Roman" w:hAnsi="Times New Roman" w:cs="Times New Roman"/>
          <w:i w:val="0"/>
          <w:iCs w:val="0"/>
          <w:color w:val="auto"/>
          <w:sz w:val="24"/>
          <w:szCs w:val="24"/>
        </w:rPr>
        <w:t>19?</w:t>
      </w:r>
    </w:p>
    <w:p w14:paraId="310EBA40" w14:textId="7FE06966" w:rsidR="00113381" w:rsidRPr="00A315DD" w:rsidRDefault="008B2AC1" w:rsidP="008A7EEF">
      <w:pPr>
        <w:tabs>
          <w:tab w:val="left" w:pos="2966"/>
        </w:tabs>
        <w:jc w:val="center"/>
      </w:pPr>
      <w:r>
        <w:rPr>
          <w:noProof/>
        </w:rPr>
        <w:drawing>
          <wp:inline distT="0" distB="0" distL="0" distR="0" wp14:anchorId="5F386437" wp14:editId="7944977F">
            <wp:extent cx="2607451" cy="2036638"/>
            <wp:effectExtent l="0" t="0" r="2540" b="1905"/>
            <wp:docPr id="1824925886" name="Imagen 13" descr="Gráfico, Gráfico de barras&#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4925886" name="Imagen 13" descr="Gráfico, Gráfico de barras&#10;&#10;El contenido generado por IA puede ser incorrecto."/>
                    <pic:cNvPicPr/>
                  </pic:nvPicPr>
                  <pic:blipFill>
                    <a:blip r:embed="rId24" cstate="print">
                      <a:extLst>
                        <a:ext uri="{28A0092B-C50C-407E-A947-70E740481C1C}">
                          <a14:useLocalDpi xmlns:a14="http://schemas.microsoft.com/office/drawing/2010/main" val="0"/>
                        </a:ext>
                      </a:extLst>
                    </a:blip>
                    <a:stretch>
                      <a:fillRect/>
                    </a:stretch>
                  </pic:blipFill>
                  <pic:spPr>
                    <a:xfrm>
                      <a:off x="0" y="0"/>
                      <a:ext cx="2607451" cy="2036638"/>
                    </a:xfrm>
                    <a:prstGeom prst="rect">
                      <a:avLst/>
                    </a:prstGeom>
                  </pic:spPr>
                </pic:pic>
              </a:graphicData>
            </a:graphic>
          </wp:inline>
        </w:drawing>
      </w:r>
    </w:p>
    <w:p w14:paraId="48E60CB7" w14:textId="7C09C487" w:rsidR="00650E11" w:rsidRPr="008A7EEF" w:rsidRDefault="00F4001E" w:rsidP="008A7EEF">
      <w:pPr>
        <w:keepNext/>
        <w:tabs>
          <w:tab w:val="left" w:pos="2966"/>
        </w:tabs>
        <w:jc w:val="center"/>
      </w:pPr>
      <w:r w:rsidRPr="008A7EEF">
        <w:t>Fuente: Elaboración propia</w:t>
      </w:r>
    </w:p>
    <w:p w14:paraId="5E5F303D" w14:textId="70BC92E2" w:rsidR="00ED3703" w:rsidRDefault="00F1667C" w:rsidP="008A7EEF">
      <w:pPr>
        <w:tabs>
          <w:tab w:val="left" w:pos="2966"/>
        </w:tabs>
      </w:pPr>
      <w:r>
        <w:t xml:space="preserve">En la </w:t>
      </w:r>
      <w:r w:rsidR="00ED4C47">
        <w:t>figura</w:t>
      </w:r>
      <w:r>
        <w:t xml:space="preserve"> 14 se</w:t>
      </w:r>
      <w:r w:rsidR="00ED3703" w:rsidRPr="00A315DD">
        <w:t xml:space="preserve"> observa</w:t>
      </w:r>
      <w:r>
        <w:t xml:space="preserve"> 29% que </w:t>
      </w:r>
      <w:r w:rsidR="00F80A21">
        <w:t>manifest</w:t>
      </w:r>
      <w:r>
        <w:t>ó</w:t>
      </w:r>
      <w:r w:rsidR="00ED3703" w:rsidRPr="00A315DD">
        <w:t xml:space="preserve"> estar de acuerdo y </w:t>
      </w:r>
      <w:r>
        <w:t xml:space="preserve">53% </w:t>
      </w:r>
      <w:r w:rsidR="008509AE">
        <w:t xml:space="preserve">dijo estar </w:t>
      </w:r>
      <w:r w:rsidR="00ED3703" w:rsidRPr="00A315DD">
        <w:t>totalmente de acuerdo</w:t>
      </w:r>
      <w:r>
        <w:t xml:space="preserve"> </w:t>
      </w:r>
      <w:r w:rsidR="00FF1946">
        <w:t>y cuya suma fue</w:t>
      </w:r>
      <w:r w:rsidR="008509AE">
        <w:t xml:space="preserve"> </w:t>
      </w:r>
      <w:r>
        <w:t>82%</w:t>
      </w:r>
      <w:r w:rsidR="00FF1946">
        <w:t>, porcentaje que representa la percepción de</w:t>
      </w:r>
      <w:r w:rsidR="008509AE">
        <w:t xml:space="preserve"> los estudiantes </w:t>
      </w:r>
      <w:r w:rsidR="00FF1946">
        <w:t xml:space="preserve">acerca </w:t>
      </w:r>
      <w:r w:rsidR="000535B1">
        <w:t>de</w:t>
      </w:r>
      <w:r w:rsidR="008509AE">
        <w:t xml:space="preserve"> modificaciones a l</w:t>
      </w:r>
      <w:r w:rsidR="00ED3703" w:rsidRPr="00A315DD">
        <w:t>os</w:t>
      </w:r>
      <w:r w:rsidR="008509AE">
        <w:t xml:space="preserve"> contenidos de los </w:t>
      </w:r>
      <w:r w:rsidR="00482D51">
        <w:t>cursos</w:t>
      </w:r>
      <w:r w:rsidR="00482D51" w:rsidRPr="00A315DD">
        <w:t xml:space="preserve"> durante</w:t>
      </w:r>
      <w:r w:rsidR="00ED3703" w:rsidRPr="00A315DD">
        <w:t xml:space="preserve"> la pandemia</w:t>
      </w:r>
      <w:r w:rsidR="008509AE">
        <w:t xml:space="preserve"> de COVID-</w:t>
      </w:r>
      <w:r w:rsidR="001D49A5">
        <w:t>19</w:t>
      </w:r>
      <w:r w:rsidR="001D49A5" w:rsidRPr="00A315DD">
        <w:t xml:space="preserve"> debido</w:t>
      </w:r>
      <w:r w:rsidR="00ED3703" w:rsidRPr="00A315DD">
        <w:t xml:space="preserve"> a la adaptabilidad a la modalidad virtual. </w:t>
      </w:r>
    </w:p>
    <w:p w14:paraId="66BD47B8" w14:textId="77777777" w:rsidR="00B3282D" w:rsidRPr="00A315DD" w:rsidRDefault="00B3282D" w:rsidP="008A7EEF">
      <w:pPr>
        <w:tabs>
          <w:tab w:val="left" w:pos="2966"/>
        </w:tabs>
      </w:pPr>
    </w:p>
    <w:p w14:paraId="6D37158B" w14:textId="475D8A91" w:rsidR="002D57D9" w:rsidRPr="008A7EEF" w:rsidRDefault="003141D4" w:rsidP="008A7EEF">
      <w:pPr>
        <w:pStyle w:val="Descripcin"/>
        <w:spacing w:after="0" w:line="360" w:lineRule="auto"/>
        <w:jc w:val="center"/>
        <w:rPr>
          <w:rFonts w:ascii="Times New Roman" w:hAnsi="Times New Roman" w:cs="Times New Roman"/>
          <w:color w:val="auto"/>
          <w:sz w:val="24"/>
          <w:szCs w:val="24"/>
        </w:rPr>
      </w:pPr>
      <w:r w:rsidRPr="008A7EEF">
        <w:rPr>
          <w:rFonts w:ascii="Times New Roman" w:hAnsi="Times New Roman" w:cs="Times New Roman"/>
          <w:b/>
          <w:bCs/>
          <w:i w:val="0"/>
          <w:iCs w:val="0"/>
          <w:color w:val="auto"/>
          <w:sz w:val="24"/>
          <w:szCs w:val="24"/>
        </w:rPr>
        <w:lastRenderedPageBreak/>
        <w:t>Figura</w:t>
      </w:r>
      <w:r w:rsidR="002D57D9" w:rsidRPr="008A7EEF">
        <w:rPr>
          <w:rFonts w:ascii="Times New Roman" w:hAnsi="Times New Roman" w:cs="Times New Roman"/>
          <w:b/>
          <w:bCs/>
          <w:i w:val="0"/>
          <w:iCs w:val="0"/>
          <w:color w:val="auto"/>
          <w:sz w:val="24"/>
          <w:szCs w:val="24"/>
        </w:rPr>
        <w:t xml:space="preserve"> </w:t>
      </w:r>
      <w:r w:rsidR="002D57D9" w:rsidRPr="008A7EEF">
        <w:rPr>
          <w:rFonts w:ascii="Times New Roman" w:hAnsi="Times New Roman" w:cs="Times New Roman"/>
          <w:b/>
          <w:bCs/>
          <w:i w:val="0"/>
          <w:iCs w:val="0"/>
          <w:noProof/>
          <w:color w:val="auto"/>
          <w:sz w:val="24"/>
          <w:szCs w:val="24"/>
        </w:rPr>
        <w:t>14.</w:t>
      </w:r>
      <w:r w:rsidR="002D57D9" w:rsidRPr="008A7EEF">
        <w:rPr>
          <w:rFonts w:ascii="Times New Roman" w:hAnsi="Times New Roman" w:cs="Times New Roman"/>
          <w:b/>
          <w:bCs/>
          <w:i w:val="0"/>
          <w:iCs w:val="0"/>
          <w:noProof/>
          <w:color w:val="auto"/>
          <w:sz w:val="24"/>
          <w:szCs w:val="24"/>
          <w:lang w:val="es-ES"/>
        </w:rPr>
        <w:t xml:space="preserve"> </w:t>
      </w:r>
      <w:r w:rsidR="002D57D9" w:rsidRPr="008A7EEF">
        <w:rPr>
          <w:rFonts w:ascii="Times New Roman" w:hAnsi="Times New Roman" w:cs="Times New Roman"/>
          <w:i w:val="0"/>
          <w:iCs w:val="0"/>
          <w:color w:val="auto"/>
          <w:sz w:val="24"/>
          <w:szCs w:val="24"/>
        </w:rPr>
        <w:t>¿Han modificado su institución los planes de estudio (contenido de los cursos) debido a las consecuencias de la pandemia de la COVID</w:t>
      </w:r>
      <w:r w:rsidR="003B4BC5" w:rsidRPr="008A7EEF">
        <w:rPr>
          <w:rFonts w:ascii="Times New Roman" w:hAnsi="Times New Roman" w:cs="Times New Roman"/>
          <w:i w:val="0"/>
          <w:iCs w:val="0"/>
          <w:color w:val="auto"/>
          <w:sz w:val="24"/>
          <w:szCs w:val="24"/>
        </w:rPr>
        <w:noBreakHyphen/>
      </w:r>
      <w:r w:rsidR="002D57D9" w:rsidRPr="008A7EEF">
        <w:rPr>
          <w:rFonts w:ascii="Times New Roman" w:hAnsi="Times New Roman" w:cs="Times New Roman"/>
          <w:i w:val="0"/>
          <w:iCs w:val="0"/>
          <w:color w:val="auto"/>
          <w:sz w:val="24"/>
          <w:szCs w:val="24"/>
        </w:rPr>
        <w:t>19?</w:t>
      </w:r>
    </w:p>
    <w:p w14:paraId="5CE1453B" w14:textId="633451B0" w:rsidR="002D57D9" w:rsidRPr="00A315DD" w:rsidRDefault="008B2AC1" w:rsidP="00E905CE">
      <w:pPr>
        <w:pStyle w:val="Descripcin"/>
        <w:spacing w:after="0" w:line="360" w:lineRule="auto"/>
        <w:jc w:val="center"/>
        <w:rPr>
          <w:color w:val="auto"/>
        </w:rPr>
      </w:pPr>
      <w:r>
        <w:rPr>
          <w:noProof/>
          <w:color w:val="auto"/>
        </w:rPr>
        <w:drawing>
          <wp:inline distT="0" distB="0" distL="0" distR="0" wp14:anchorId="692EC785" wp14:editId="3899A465">
            <wp:extent cx="3463670" cy="1931342"/>
            <wp:effectExtent l="0" t="0" r="3810" b="0"/>
            <wp:docPr id="111465734" name="Imagen 14" descr="Imagen que contiene Escala de tiemp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465734" name="Imagen 14" descr="Imagen que contiene Escala de tiempo&#10;&#10;El contenido generado por IA puede ser incorrecto."/>
                    <pic:cNvPicPr/>
                  </pic:nvPicPr>
                  <pic:blipFill>
                    <a:blip r:embed="rId25" cstate="print">
                      <a:extLst>
                        <a:ext uri="{28A0092B-C50C-407E-A947-70E740481C1C}">
                          <a14:useLocalDpi xmlns:a14="http://schemas.microsoft.com/office/drawing/2010/main" val="0"/>
                        </a:ext>
                      </a:extLst>
                    </a:blip>
                    <a:stretch>
                      <a:fillRect/>
                    </a:stretch>
                  </pic:blipFill>
                  <pic:spPr>
                    <a:xfrm>
                      <a:off x="0" y="0"/>
                      <a:ext cx="3463670" cy="1931342"/>
                    </a:xfrm>
                    <a:prstGeom prst="rect">
                      <a:avLst/>
                    </a:prstGeom>
                  </pic:spPr>
                </pic:pic>
              </a:graphicData>
            </a:graphic>
          </wp:inline>
        </w:drawing>
      </w:r>
    </w:p>
    <w:p w14:paraId="4929D84D" w14:textId="3B326B15" w:rsidR="002D57D9" w:rsidRPr="008A7EEF" w:rsidRDefault="002D57D9" w:rsidP="008A7EEF">
      <w:pPr>
        <w:keepNext/>
        <w:tabs>
          <w:tab w:val="left" w:pos="2966"/>
        </w:tabs>
        <w:jc w:val="center"/>
      </w:pPr>
      <w:r w:rsidRPr="008A7EEF">
        <w:t>Fuente: Elaboración propia</w:t>
      </w:r>
    </w:p>
    <w:p w14:paraId="28B962C3" w14:textId="196A6FFB" w:rsidR="00D74EA4" w:rsidRPr="008A7EEF" w:rsidRDefault="00656C27" w:rsidP="008A7EEF">
      <w:pPr>
        <w:tabs>
          <w:tab w:val="left" w:pos="2966"/>
        </w:tabs>
      </w:pPr>
      <w:r w:rsidRPr="008A7EEF">
        <w:t xml:space="preserve">La </w:t>
      </w:r>
      <w:r w:rsidR="00ED4C47" w:rsidRPr="008A7EEF">
        <w:t>figura</w:t>
      </w:r>
      <w:r w:rsidRPr="008A7EEF">
        <w:t xml:space="preserve"> 15, muestra que un 44% estuvo totalmente de acuerdo y que un 31% estuvo de acuerdo entre la funcionalidad de la comunicación entre el docente y los estudiantes durante el período de </w:t>
      </w:r>
      <w:r w:rsidR="004A6BA9" w:rsidRPr="008A7EEF">
        <w:t>la pandemia de COVID</w:t>
      </w:r>
      <w:r w:rsidR="000333B5" w:rsidRPr="008A7EEF">
        <w:noBreakHyphen/>
      </w:r>
      <w:r w:rsidRPr="008A7EEF">
        <w:t>19</w:t>
      </w:r>
      <w:r w:rsidR="00D74EA4" w:rsidRPr="008A7EEF">
        <w:t>.</w:t>
      </w:r>
    </w:p>
    <w:p w14:paraId="3ECB1984" w14:textId="37187DF4" w:rsidR="00656C27" w:rsidRDefault="00D74EA4" w:rsidP="008A7EEF">
      <w:pPr>
        <w:tabs>
          <w:tab w:val="left" w:pos="2966"/>
        </w:tabs>
      </w:pPr>
      <w:r w:rsidRPr="008A7EEF">
        <w:t>L</w:t>
      </w:r>
      <w:r w:rsidR="00656C27" w:rsidRPr="008A7EEF">
        <w:t>o que revela que la gran mayoría representada por la suma de estas opiniones 75% de la población estudiantil encuestada ratificó la efectividad de la comunicación en el proceso virtual de enseñanza.</w:t>
      </w:r>
    </w:p>
    <w:p w14:paraId="1127ECE8" w14:textId="77777777" w:rsidR="008A7EEF" w:rsidRPr="008A7EEF" w:rsidRDefault="008A7EEF" w:rsidP="008A7EEF">
      <w:pPr>
        <w:tabs>
          <w:tab w:val="left" w:pos="2966"/>
        </w:tabs>
      </w:pPr>
    </w:p>
    <w:p w14:paraId="74E10AFF" w14:textId="00C6F717" w:rsidR="0015713C" w:rsidRPr="008A7EEF" w:rsidRDefault="003141D4" w:rsidP="008A7EEF">
      <w:pPr>
        <w:pStyle w:val="Descripcin"/>
        <w:spacing w:after="0" w:line="360" w:lineRule="auto"/>
        <w:jc w:val="center"/>
        <w:rPr>
          <w:rFonts w:ascii="Times New Roman" w:hAnsi="Times New Roman" w:cs="Times New Roman"/>
          <w:b/>
          <w:bCs/>
          <w:i w:val="0"/>
          <w:iCs w:val="0"/>
          <w:color w:val="auto"/>
          <w:sz w:val="24"/>
          <w:szCs w:val="24"/>
        </w:rPr>
      </w:pPr>
      <w:r w:rsidRPr="008A7EEF">
        <w:rPr>
          <w:rFonts w:ascii="Times New Roman" w:hAnsi="Times New Roman" w:cs="Times New Roman"/>
          <w:b/>
          <w:bCs/>
          <w:i w:val="0"/>
          <w:iCs w:val="0"/>
          <w:color w:val="auto"/>
          <w:sz w:val="24"/>
          <w:szCs w:val="24"/>
        </w:rPr>
        <w:t>Figura</w:t>
      </w:r>
      <w:r w:rsidR="0015713C" w:rsidRPr="008A7EEF">
        <w:rPr>
          <w:rFonts w:ascii="Times New Roman" w:hAnsi="Times New Roman" w:cs="Times New Roman"/>
          <w:b/>
          <w:bCs/>
          <w:i w:val="0"/>
          <w:iCs w:val="0"/>
          <w:color w:val="auto"/>
          <w:sz w:val="24"/>
          <w:szCs w:val="24"/>
        </w:rPr>
        <w:t xml:space="preserve"> </w:t>
      </w:r>
      <w:r w:rsidR="0015713C" w:rsidRPr="008A7EEF">
        <w:rPr>
          <w:rFonts w:ascii="Times New Roman" w:hAnsi="Times New Roman" w:cs="Times New Roman"/>
          <w:b/>
          <w:bCs/>
          <w:i w:val="0"/>
          <w:iCs w:val="0"/>
          <w:noProof/>
          <w:color w:val="auto"/>
          <w:sz w:val="24"/>
          <w:szCs w:val="24"/>
        </w:rPr>
        <w:t>15</w:t>
      </w:r>
      <w:r w:rsidR="00945133" w:rsidRPr="008A7EEF">
        <w:rPr>
          <w:rFonts w:ascii="Times New Roman" w:hAnsi="Times New Roman" w:cs="Times New Roman"/>
          <w:b/>
          <w:bCs/>
          <w:i w:val="0"/>
          <w:iCs w:val="0"/>
          <w:noProof/>
          <w:color w:val="auto"/>
          <w:sz w:val="24"/>
          <w:szCs w:val="24"/>
        </w:rPr>
        <w:t xml:space="preserve">. </w:t>
      </w:r>
      <w:r w:rsidR="0015713C" w:rsidRPr="008A7EEF">
        <w:rPr>
          <w:rFonts w:ascii="Times New Roman" w:hAnsi="Times New Roman" w:cs="Times New Roman"/>
          <w:i w:val="0"/>
          <w:iCs w:val="0"/>
          <w:color w:val="auto"/>
          <w:sz w:val="24"/>
          <w:szCs w:val="24"/>
        </w:rPr>
        <w:t xml:space="preserve">¿Funcionó la comunicación entre el personal y los estudiantes durante </w:t>
      </w:r>
      <w:r w:rsidR="004A6BA9" w:rsidRPr="008A7EEF">
        <w:rPr>
          <w:rFonts w:ascii="Times New Roman" w:hAnsi="Times New Roman" w:cs="Times New Roman"/>
          <w:i w:val="0"/>
          <w:iCs w:val="0"/>
          <w:color w:val="auto"/>
          <w:sz w:val="24"/>
          <w:szCs w:val="24"/>
        </w:rPr>
        <w:t>la pandemia de COVID</w:t>
      </w:r>
      <w:r w:rsidR="000333B5" w:rsidRPr="008A7EEF">
        <w:rPr>
          <w:rFonts w:ascii="Times New Roman" w:hAnsi="Times New Roman" w:cs="Times New Roman"/>
          <w:i w:val="0"/>
          <w:iCs w:val="0"/>
          <w:color w:val="auto"/>
          <w:sz w:val="24"/>
          <w:szCs w:val="24"/>
        </w:rPr>
        <w:noBreakHyphen/>
      </w:r>
      <w:r w:rsidR="0015713C" w:rsidRPr="008A7EEF">
        <w:rPr>
          <w:rFonts w:ascii="Times New Roman" w:hAnsi="Times New Roman" w:cs="Times New Roman"/>
          <w:i w:val="0"/>
          <w:iCs w:val="0"/>
          <w:color w:val="auto"/>
          <w:sz w:val="24"/>
          <w:szCs w:val="24"/>
        </w:rPr>
        <w:t>19?</w:t>
      </w:r>
    </w:p>
    <w:p w14:paraId="12E582EB" w14:textId="5185CBC0" w:rsidR="00113381" w:rsidRPr="00A315DD" w:rsidRDefault="00C10B6B" w:rsidP="008A7EEF">
      <w:pPr>
        <w:tabs>
          <w:tab w:val="left" w:pos="2966"/>
        </w:tabs>
        <w:jc w:val="center"/>
      </w:pPr>
      <w:r>
        <w:rPr>
          <w:noProof/>
        </w:rPr>
        <w:drawing>
          <wp:inline distT="0" distB="0" distL="0" distR="0" wp14:anchorId="14E65334" wp14:editId="7D28457B">
            <wp:extent cx="3646552" cy="2100369"/>
            <wp:effectExtent l="0" t="0" r="0" b="0"/>
            <wp:docPr id="203041983" name="Imagen 15" descr="Gráfic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041983" name="Imagen 15" descr="Gráfico&#10;&#10;El contenido generado por IA puede ser incorrecto."/>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646552" cy="2100369"/>
                    </a:xfrm>
                    <a:prstGeom prst="rect">
                      <a:avLst/>
                    </a:prstGeom>
                  </pic:spPr>
                </pic:pic>
              </a:graphicData>
            </a:graphic>
          </wp:inline>
        </w:drawing>
      </w:r>
    </w:p>
    <w:p w14:paraId="35E33979" w14:textId="149458C7" w:rsidR="0015713C" w:rsidRPr="008A7EEF" w:rsidRDefault="003A4685" w:rsidP="008A7EEF">
      <w:pPr>
        <w:tabs>
          <w:tab w:val="left" w:pos="2966"/>
        </w:tabs>
        <w:jc w:val="center"/>
      </w:pPr>
      <w:r w:rsidRPr="008A7EEF">
        <w:t>Fuente: Elaboración propia</w:t>
      </w:r>
    </w:p>
    <w:p w14:paraId="12FD3EA7" w14:textId="77777777" w:rsidR="001D2090" w:rsidRPr="00A315DD" w:rsidRDefault="001D2090">
      <w:pPr>
        <w:rPr>
          <w:rFonts w:eastAsiaTheme="minorHAnsi"/>
          <w:b/>
          <w:bCs/>
          <w:sz w:val="18"/>
          <w:szCs w:val="18"/>
          <w:lang w:val="es-MX" w:eastAsia="en-US"/>
        </w:rPr>
      </w:pPr>
      <w:r w:rsidRPr="00A315DD">
        <w:rPr>
          <w:b/>
          <w:bCs/>
          <w:i/>
          <w:iCs/>
        </w:rPr>
        <w:br w:type="page"/>
      </w:r>
    </w:p>
    <w:p w14:paraId="5FB66674" w14:textId="4EE26FC8" w:rsidR="00656C27" w:rsidRDefault="00656C27" w:rsidP="008A7EEF">
      <w:pPr>
        <w:tabs>
          <w:tab w:val="left" w:pos="2966"/>
        </w:tabs>
      </w:pPr>
      <w:r w:rsidRPr="00A315DD">
        <w:lastRenderedPageBreak/>
        <w:t>Efectivamente</w:t>
      </w:r>
      <w:r w:rsidR="00D74EA4">
        <w:t>,</w:t>
      </w:r>
      <w:r w:rsidRPr="00A315DD">
        <w:t xml:space="preserve"> los estudiantes respondieron estar totalmente de acuerdo y de acuerdo estableciéndose</w:t>
      </w:r>
      <w:r>
        <w:t xml:space="preserve"> en la </w:t>
      </w:r>
      <w:r w:rsidR="00ED4C47">
        <w:t>figura</w:t>
      </w:r>
      <w:r>
        <w:t xml:space="preserve"> 16,</w:t>
      </w:r>
      <w:r w:rsidRPr="00A315DD">
        <w:t xml:space="preserve"> que en la percepción de los estudiantes en un 80%</w:t>
      </w:r>
      <w:r w:rsidR="000535B1">
        <w:t xml:space="preserve"> consideraron se</w:t>
      </w:r>
      <w:r w:rsidRPr="00A315DD">
        <w:t xml:space="preserve"> alteró el plan estratégico de la institución educativa, ya que se tenía</w:t>
      </w:r>
      <w:r w:rsidR="000E742D">
        <w:t>n</w:t>
      </w:r>
      <w:r w:rsidRPr="00A315DD">
        <w:t xml:space="preserve"> que hacer ciertos cambios y modificaciones para </w:t>
      </w:r>
      <w:r w:rsidR="000535B1">
        <w:t>conseguir los objetivos institucionales planteados</w:t>
      </w:r>
      <w:r w:rsidRPr="00A315DD">
        <w:t>.</w:t>
      </w:r>
    </w:p>
    <w:p w14:paraId="6DE3863A" w14:textId="77777777" w:rsidR="008A7EEF" w:rsidRPr="00A315DD" w:rsidRDefault="008A7EEF" w:rsidP="008A7EEF">
      <w:pPr>
        <w:tabs>
          <w:tab w:val="left" w:pos="2966"/>
        </w:tabs>
      </w:pPr>
    </w:p>
    <w:p w14:paraId="6C4A2825" w14:textId="1E40A6E2" w:rsidR="003C25C2" w:rsidRPr="008A7EEF" w:rsidRDefault="003141D4" w:rsidP="008A7EEF">
      <w:pPr>
        <w:pStyle w:val="Descripcin"/>
        <w:spacing w:after="0" w:line="360" w:lineRule="auto"/>
        <w:jc w:val="center"/>
        <w:rPr>
          <w:rFonts w:ascii="Times New Roman" w:hAnsi="Times New Roman" w:cs="Times New Roman"/>
          <w:b/>
          <w:bCs/>
          <w:i w:val="0"/>
          <w:iCs w:val="0"/>
          <w:color w:val="auto"/>
          <w:sz w:val="20"/>
          <w:szCs w:val="20"/>
          <w:shd w:val="clear" w:color="auto" w:fill="FAF9F8"/>
        </w:rPr>
      </w:pPr>
      <w:r w:rsidRPr="008A7EEF">
        <w:rPr>
          <w:rFonts w:ascii="Times New Roman" w:hAnsi="Times New Roman" w:cs="Times New Roman"/>
          <w:b/>
          <w:bCs/>
          <w:i w:val="0"/>
          <w:iCs w:val="0"/>
          <w:color w:val="auto"/>
          <w:sz w:val="24"/>
          <w:szCs w:val="24"/>
        </w:rPr>
        <w:t>Figura</w:t>
      </w:r>
      <w:r w:rsidR="003C25C2" w:rsidRPr="008A7EEF">
        <w:rPr>
          <w:rFonts w:ascii="Times New Roman" w:hAnsi="Times New Roman" w:cs="Times New Roman"/>
          <w:b/>
          <w:bCs/>
          <w:i w:val="0"/>
          <w:iCs w:val="0"/>
          <w:color w:val="auto"/>
          <w:sz w:val="24"/>
          <w:szCs w:val="24"/>
        </w:rPr>
        <w:t xml:space="preserve"> </w:t>
      </w:r>
      <w:r w:rsidR="003C25C2" w:rsidRPr="008A7EEF">
        <w:rPr>
          <w:rFonts w:ascii="Times New Roman" w:hAnsi="Times New Roman" w:cs="Times New Roman"/>
          <w:b/>
          <w:bCs/>
          <w:i w:val="0"/>
          <w:iCs w:val="0"/>
          <w:noProof/>
          <w:color w:val="auto"/>
          <w:sz w:val="24"/>
          <w:szCs w:val="24"/>
        </w:rPr>
        <w:t>16</w:t>
      </w:r>
      <w:r w:rsidR="00EB4181" w:rsidRPr="008A7EEF">
        <w:rPr>
          <w:rFonts w:ascii="Times New Roman" w:hAnsi="Times New Roman" w:cs="Times New Roman"/>
          <w:b/>
          <w:bCs/>
          <w:i w:val="0"/>
          <w:iCs w:val="0"/>
          <w:noProof/>
          <w:color w:val="auto"/>
          <w:sz w:val="24"/>
          <w:szCs w:val="24"/>
        </w:rPr>
        <w:t xml:space="preserve">. </w:t>
      </w:r>
      <w:r w:rsidR="003C25C2" w:rsidRPr="008A7EEF">
        <w:rPr>
          <w:rFonts w:ascii="Times New Roman" w:hAnsi="Times New Roman" w:cs="Times New Roman"/>
          <w:color w:val="auto"/>
          <w:sz w:val="24"/>
          <w:szCs w:val="24"/>
        </w:rPr>
        <w:t xml:space="preserve"> </w:t>
      </w:r>
      <w:r w:rsidR="003C25C2" w:rsidRPr="008A7EEF">
        <w:rPr>
          <w:rFonts w:ascii="Times New Roman" w:hAnsi="Times New Roman" w:cs="Times New Roman"/>
          <w:i w:val="0"/>
          <w:iCs w:val="0"/>
          <w:color w:val="auto"/>
          <w:sz w:val="24"/>
          <w:szCs w:val="24"/>
        </w:rPr>
        <w:t>¿</w:t>
      </w:r>
      <w:r w:rsidR="004A6BA9" w:rsidRPr="008A7EEF">
        <w:rPr>
          <w:rFonts w:ascii="Times New Roman" w:hAnsi="Times New Roman" w:cs="Times New Roman"/>
          <w:i w:val="0"/>
          <w:iCs w:val="0"/>
          <w:color w:val="auto"/>
          <w:sz w:val="24"/>
          <w:szCs w:val="24"/>
        </w:rPr>
        <w:t>La pandemia de COVID</w:t>
      </w:r>
      <w:r w:rsidR="000333B5" w:rsidRPr="008A7EEF">
        <w:rPr>
          <w:rFonts w:ascii="Times New Roman" w:hAnsi="Times New Roman" w:cs="Times New Roman"/>
          <w:i w:val="0"/>
          <w:iCs w:val="0"/>
          <w:color w:val="auto"/>
          <w:sz w:val="24"/>
          <w:szCs w:val="24"/>
        </w:rPr>
        <w:noBreakHyphen/>
      </w:r>
      <w:r w:rsidR="003C25C2" w:rsidRPr="008A7EEF">
        <w:rPr>
          <w:rFonts w:ascii="Times New Roman" w:hAnsi="Times New Roman" w:cs="Times New Roman"/>
          <w:i w:val="0"/>
          <w:iCs w:val="0"/>
          <w:color w:val="auto"/>
          <w:sz w:val="24"/>
          <w:szCs w:val="24"/>
        </w:rPr>
        <w:t>19 ha perturbado la aplicación del plan estratégico en su institución?</w:t>
      </w:r>
    </w:p>
    <w:p w14:paraId="732BD343" w14:textId="6F1492D6" w:rsidR="00113381" w:rsidRPr="00A315DD" w:rsidRDefault="00C10B6B" w:rsidP="008A7EEF">
      <w:pPr>
        <w:keepNext/>
        <w:tabs>
          <w:tab w:val="left" w:pos="2966"/>
        </w:tabs>
        <w:jc w:val="center"/>
      </w:pPr>
      <w:r>
        <w:rPr>
          <w:noProof/>
        </w:rPr>
        <w:drawing>
          <wp:inline distT="0" distB="0" distL="0" distR="0" wp14:anchorId="0351FBF5" wp14:editId="55501AFD">
            <wp:extent cx="4037254" cy="2075431"/>
            <wp:effectExtent l="0" t="0" r="1905" b="1270"/>
            <wp:docPr id="1604723485" name="Imagen 16" descr="Imagen que contiene Gráfic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4723485" name="Imagen 16" descr="Imagen que contiene Gráfico&#10;&#10;El contenido generado por IA puede ser incorrecto."/>
                    <pic:cNvPicPr/>
                  </pic:nvPicPr>
                  <pic:blipFill>
                    <a:blip r:embed="rId27" cstate="print">
                      <a:extLst>
                        <a:ext uri="{28A0092B-C50C-407E-A947-70E740481C1C}">
                          <a14:useLocalDpi xmlns:a14="http://schemas.microsoft.com/office/drawing/2010/main" val="0"/>
                        </a:ext>
                      </a:extLst>
                    </a:blip>
                    <a:stretch>
                      <a:fillRect/>
                    </a:stretch>
                  </pic:blipFill>
                  <pic:spPr>
                    <a:xfrm>
                      <a:off x="0" y="0"/>
                      <a:ext cx="4037254" cy="2075431"/>
                    </a:xfrm>
                    <a:prstGeom prst="rect">
                      <a:avLst/>
                    </a:prstGeom>
                  </pic:spPr>
                </pic:pic>
              </a:graphicData>
            </a:graphic>
          </wp:inline>
        </w:drawing>
      </w:r>
    </w:p>
    <w:p w14:paraId="55D25D7F" w14:textId="7160DAC6" w:rsidR="003C25C2" w:rsidRPr="008A7EEF" w:rsidRDefault="00EE6D32" w:rsidP="008A7EEF">
      <w:pPr>
        <w:keepNext/>
        <w:tabs>
          <w:tab w:val="left" w:pos="2966"/>
        </w:tabs>
        <w:jc w:val="center"/>
      </w:pPr>
      <w:r w:rsidRPr="008A7EEF">
        <w:t>Fuente: Elaboración propia</w:t>
      </w:r>
    </w:p>
    <w:p w14:paraId="43A9C660" w14:textId="4057392A" w:rsidR="00656C27" w:rsidRDefault="00656C27" w:rsidP="008A7EEF">
      <w:pPr>
        <w:tabs>
          <w:tab w:val="left" w:pos="2966"/>
        </w:tabs>
      </w:pPr>
      <w:r w:rsidRPr="00A315DD">
        <w:t xml:space="preserve">En </w:t>
      </w:r>
      <w:r>
        <w:t>la</w:t>
      </w:r>
      <w:r w:rsidRPr="00A315DD">
        <w:t xml:space="preserve"> </w:t>
      </w:r>
      <w:r w:rsidR="00ED4C47">
        <w:t>figura</w:t>
      </w:r>
      <w:r w:rsidRPr="00A315DD">
        <w:t xml:space="preserve"> </w:t>
      </w:r>
      <w:r>
        <w:t xml:space="preserve">17, </w:t>
      </w:r>
      <w:r w:rsidRPr="00A315DD">
        <w:t xml:space="preserve">se </w:t>
      </w:r>
      <w:r w:rsidR="009C02C1">
        <w:t>evidencia</w:t>
      </w:r>
      <w:r w:rsidRPr="00A315DD">
        <w:t xml:space="preserve"> que 62% de estudiantes manifest</w:t>
      </w:r>
      <w:r w:rsidR="0083388A">
        <w:t>ó</w:t>
      </w:r>
      <w:r w:rsidRPr="00A315DD">
        <w:t xml:space="preserve"> estar </w:t>
      </w:r>
      <w:r w:rsidR="000E742D">
        <w:t>totalmente de</w:t>
      </w:r>
      <w:r w:rsidRPr="00A315DD">
        <w:t xml:space="preserve"> acuerdo y 21% dijeron estar de acuerdo con el hecho de que los planes de estudio sufrieron cambios, y este porcentaje total a favor de esta aseveración alcanzó 83% de la población encuestada, </w:t>
      </w:r>
      <w:r w:rsidR="00B06C2A">
        <w:t>lo que indica</w:t>
      </w:r>
      <w:r w:rsidRPr="00A315DD">
        <w:t xml:space="preserve"> que las nuevas tecnologías representaron herramientas a las cuales se debía adaptar el programa de estudios implicado</w:t>
      </w:r>
      <w:r w:rsidR="00482D51">
        <w:t xml:space="preserve"> debido a los tiempos y los nuevos formatos del proceso de enseñanza aprendizaje</w:t>
      </w:r>
      <w:r w:rsidRPr="00A315DD">
        <w:t>.</w:t>
      </w:r>
    </w:p>
    <w:p w14:paraId="2119DF05" w14:textId="77777777" w:rsidR="008A7EEF" w:rsidRDefault="008A7EEF" w:rsidP="008A7EEF">
      <w:pPr>
        <w:tabs>
          <w:tab w:val="left" w:pos="2966"/>
        </w:tabs>
      </w:pPr>
    </w:p>
    <w:p w14:paraId="549F60E3" w14:textId="77777777" w:rsidR="00E905CE" w:rsidRDefault="00E905CE" w:rsidP="008A7EEF">
      <w:pPr>
        <w:tabs>
          <w:tab w:val="left" w:pos="2966"/>
        </w:tabs>
      </w:pPr>
    </w:p>
    <w:p w14:paraId="2EDB5C8E" w14:textId="77777777" w:rsidR="00E905CE" w:rsidRDefault="00E905CE" w:rsidP="008A7EEF">
      <w:pPr>
        <w:tabs>
          <w:tab w:val="left" w:pos="2966"/>
        </w:tabs>
      </w:pPr>
    </w:p>
    <w:p w14:paraId="67F532C1" w14:textId="77777777" w:rsidR="00E905CE" w:rsidRDefault="00E905CE" w:rsidP="008A7EEF">
      <w:pPr>
        <w:tabs>
          <w:tab w:val="left" w:pos="2966"/>
        </w:tabs>
      </w:pPr>
    </w:p>
    <w:p w14:paraId="2105BA09" w14:textId="77777777" w:rsidR="00E905CE" w:rsidRDefault="00E905CE" w:rsidP="008A7EEF">
      <w:pPr>
        <w:tabs>
          <w:tab w:val="left" w:pos="2966"/>
        </w:tabs>
      </w:pPr>
    </w:p>
    <w:p w14:paraId="76C52A0D" w14:textId="77777777" w:rsidR="00E905CE" w:rsidRDefault="00E905CE" w:rsidP="008A7EEF">
      <w:pPr>
        <w:tabs>
          <w:tab w:val="left" w:pos="2966"/>
        </w:tabs>
      </w:pPr>
    </w:p>
    <w:p w14:paraId="4C1B53B6" w14:textId="77777777" w:rsidR="00E905CE" w:rsidRDefault="00E905CE" w:rsidP="008A7EEF">
      <w:pPr>
        <w:tabs>
          <w:tab w:val="left" w:pos="2966"/>
        </w:tabs>
      </w:pPr>
    </w:p>
    <w:p w14:paraId="461D2D91" w14:textId="77777777" w:rsidR="00E905CE" w:rsidRPr="00A315DD" w:rsidRDefault="00E905CE" w:rsidP="008A7EEF">
      <w:pPr>
        <w:tabs>
          <w:tab w:val="left" w:pos="2966"/>
        </w:tabs>
      </w:pPr>
    </w:p>
    <w:p w14:paraId="5220A4C5" w14:textId="3C7EE46F" w:rsidR="003A3B96" w:rsidRPr="008A7EEF" w:rsidRDefault="003141D4" w:rsidP="008A7EEF">
      <w:pPr>
        <w:pStyle w:val="Descripcin"/>
        <w:spacing w:after="0" w:line="360" w:lineRule="auto"/>
        <w:jc w:val="center"/>
        <w:rPr>
          <w:rFonts w:ascii="Times New Roman" w:hAnsi="Times New Roman" w:cs="Times New Roman"/>
          <w:b/>
          <w:bCs/>
          <w:i w:val="0"/>
          <w:iCs w:val="0"/>
          <w:color w:val="auto"/>
          <w:sz w:val="24"/>
          <w:szCs w:val="24"/>
        </w:rPr>
      </w:pPr>
      <w:r w:rsidRPr="008A7EEF">
        <w:rPr>
          <w:rFonts w:ascii="Times New Roman" w:hAnsi="Times New Roman" w:cs="Times New Roman"/>
          <w:b/>
          <w:bCs/>
          <w:i w:val="0"/>
          <w:iCs w:val="0"/>
          <w:color w:val="auto"/>
          <w:sz w:val="24"/>
          <w:szCs w:val="24"/>
        </w:rPr>
        <w:lastRenderedPageBreak/>
        <w:t>Figura</w:t>
      </w:r>
      <w:r w:rsidR="003A3B96" w:rsidRPr="008A7EEF">
        <w:rPr>
          <w:rFonts w:ascii="Times New Roman" w:hAnsi="Times New Roman" w:cs="Times New Roman"/>
          <w:b/>
          <w:bCs/>
          <w:i w:val="0"/>
          <w:iCs w:val="0"/>
          <w:color w:val="auto"/>
          <w:sz w:val="24"/>
          <w:szCs w:val="24"/>
        </w:rPr>
        <w:t xml:space="preserve"> </w:t>
      </w:r>
      <w:r w:rsidR="003A3B96" w:rsidRPr="008A7EEF">
        <w:rPr>
          <w:rFonts w:ascii="Times New Roman" w:hAnsi="Times New Roman" w:cs="Times New Roman"/>
          <w:b/>
          <w:bCs/>
          <w:i w:val="0"/>
          <w:iCs w:val="0"/>
          <w:noProof/>
          <w:color w:val="auto"/>
          <w:sz w:val="24"/>
          <w:szCs w:val="24"/>
        </w:rPr>
        <w:t>17</w:t>
      </w:r>
      <w:r w:rsidR="00742F74" w:rsidRPr="008A7EEF">
        <w:rPr>
          <w:rFonts w:ascii="Times New Roman" w:hAnsi="Times New Roman" w:cs="Times New Roman"/>
          <w:b/>
          <w:bCs/>
          <w:i w:val="0"/>
          <w:iCs w:val="0"/>
          <w:noProof/>
          <w:color w:val="auto"/>
          <w:sz w:val="24"/>
          <w:szCs w:val="24"/>
        </w:rPr>
        <w:t>.</w:t>
      </w:r>
      <w:r w:rsidR="00E749DD" w:rsidRPr="008A7EEF">
        <w:rPr>
          <w:rFonts w:ascii="Times New Roman" w:hAnsi="Times New Roman" w:cs="Times New Roman"/>
          <w:b/>
          <w:bCs/>
          <w:i w:val="0"/>
          <w:iCs w:val="0"/>
          <w:noProof/>
          <w:color w:val="auto"/>
          <w:sz w:val="24"/>
          <w:szCs w:val="24"/>
        </w:rPr>
        <w:t xml:space="preserve"> </w:t>
      </w:r>
      <w:r w:rsidR="003A3B96" w:rsidRPr="008A7EEF">
        <w:rPr>
          <w:rFonts w:ascii="Times New Roman" w:hAnsi="Times New Roman" w:cs="Times New Roman"/>
          <w:i w:val="0"/>
          <w:iCs w:val="0"/>
          <w:color w:val="auto"/>
          <w:sz w:val="24"/>
          <w:szCs w:val="24"/>
        </w:rPr>
        <w:t xml:space="preserve">¿Han cambiado los planes de estudio debido a las consecuencias de </w:t>
      </w:r>
      <w:r w:rsidR="004A6BA9" w:rsidRPr="008A7EEF">
        <w:rPr>
          <w:rFonts w:ascii="Times New Roman" w:hAnsi="Times New Roman" w:cs="Times New Roman"/>
          <w:i w:val="0"/>
          <w:iCs w:val="0"/>
          <w:color w:val="auto"/>
          <w:sz w:val="24"/>
          <w:szCs w:val="24"/>
        </w:rPr>
        <w:t>la pandemia de COVID</w:t>
      </w:r>
      <w:r w:rsidR="000333B5" w:rsidRPr="008A7EEF">
        <w:rPr>
          <w:rFonts w:ascii="Times New Roman" w:hAnsi="Times New Roman" w:cs="Times New Roman"/>
          <w:i w:val="0"/>
          <w:iCs w:val="0"/>
          <w:color w:val="auto"/>
          <w:sz w:val="24"/>
          <w:szCs w:val="24"/>
        </w:rPr>
        <w:noBreakHyphen/>
      </w:r>
      <w:r w:rsidR="003A3B96" w:rsidRPr="008A7EEF">
        <w:rPr>
          <w:rFonts w:ascii="Times New Roman" w:hAnsi="Times New Roman" w:cs="Times New Roman"/>
          <w:i w:val="0"/>
          <w:iCs w:val="0"/>
          <w:color w:val="auto"/>
          <w:sz w:val="24"/>
          <w:szCs w:val="24"/>
        </w:rPr>
        <w:t>19?</w:t>
      </w:r>
    </w:p>
    <w:p w14:paraId="0783D02B" w14:textId="15E010BD" w:rsidR="00113381" w:rsidRPr="00A315DD" w:rsidRDefault="00C10B6B" w:rsidP="00E749DD">
      <w:pPr>
        <w:keepNext/>
        <w:tabs>
          <w:tab w:val="left" w:pos="2966"/>
        </w:tabs>
        <w:spacing w:before="100" w:beforeAutospacing="1" w:after="100" w:afterAutospacing="1"/>
        <w:jc w:val="center"/>
      </w:pPr>
      <w:r>
        <w:rPr>
          <w:noProof/>
        </w:rPr>
        <w:drawing>
          <wp:inline distT="0" distB="0" distL="0" distR="0" wp14:anchorId="4FEED35D" wp14:editId="37446128">
            <wp:extent cx="3269704" cy="1942426"/>
            <wp:effectExtent l="0" t="0" r="6985" b="1270"/>
            <wp:docPr id="382303367" name="Imagen 17" descr="Gráfic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2303367" name="Imagen 17" descr="Gráfico&#10;&#10;El contenido generado por IA puede ser incorrecto."/>
                    <pic:cNvPicPr/>
                  </pic:nvPicPr>
                  <pic:blipFill>
                    <a:blip r:embed="rId28" cstate="print">
                      <a:extLst>
                        <a:ext uri="{28A0092B-C50C-407E-A947-70E740481C1C}">
                          <a14:useLocalDpi xmlns:a14="http://schemas.microsoft.com/office/drawing/2010/main" val="0"/>
                        </a:ext>
                      </a:extLst>
                    </a:blip>
                    <a:stretch>
                      <a:fillRect/>
                    </a:stretch>
                  </pic:blipFill>
                  <pic:spPr>
                    <a:xfrm>
                      <a:off x="0" y="0"/>
                      <a:ext cx="3269704" cy="1942426"/>
                    </a:xfrm>
                    <a:prstGeom prst="rect">
                      <a:avLst/>
                    </a:prstGeom>
                  </pic:spPr>
                </pic:pic>
              </a:graphicData>
            </a:graphic>
          </wp:inline>
        </w:drawing>
      </w:r>
    </w:p>
    <w:p w14:paraId="297F9BB0" w14:textId="4FAD3487" w:rsidR="003A3B96" w:rsidRPr="008A7EEF" w:rsidRDefault="005861A5" w:rsidP="008A7EEF">
      <w:pPr>
        <w:keepNext/>
        <w:tabs>
          <w:tab w:val="left" w:pos="2966"/>
        </w:tabs>
        <w:jc w:val="center"/>
      </w:pPr>
      <w:r w:rsidRPr="008A7EEF">
        <w:t>Fuente: Elaboración propia.</w:t>
      </w:r>
      <w:r w:rsidR="003A3B96" w:rsidRPr="008A7EEF">
        <w:t xml:space="preserve"> </w:t>
      </w:r>
    </w:p>
    <w:p w14:paraId="1C495B66" w14:textId="06F9E157" w:rsidR="00A419BE" w:rsidRDefault="00113381" w:rsidP="008A7EEF">
      <w:pPr>
        <w:tabs>
          <w:tab w:val="left" w:pos="2966"/>
        </w:tabs>
      </w:pPr>
      <w:r w:rsidRPr="00A315DD">
        <w:t xml:space="preserve">Los resultados de esta investigación muestran </w:t>
      </w:r>
      <w:r w:rsidR="0058669C" w:rsidRPr="00A315DD">
        <w:t xml:space="preserve">la percepción que tuvo el alumnado ante el reto de cambiar su enseñanza de la modalidad presencial a la virtual, </w:t>
      </w:r>
      <w:r w:rsidR="00A419BE">
        <w:t>los mismos</w:t>
      </w:r>
      <w:r w:rsidR="00A419BE" w:rsidRPr="00A419BE">
        <w:t xml:space="preserve"> evidencian un patrón general en el que el alumnado </w:t>
      </w:r>
      <w:r w:rsidR="00E509DC">
        <w:t>manifestó</w:t>
      </w:r>
      <w:r w:rsidR="00A419BE" w:rsidRPr="00A419BE">
        <w:t xml:space="preserve"> un cambio </w:t>
      </w:r>
      <w:r w:rsidR="00F90A80">
        <w:t>importante</w:t>
      </w:r>
      <w:r w:rsidR="00A419BE" w:rsidRPr="00A419BE">
        <w:t xml:space="preserve"> en su experiencia académica tras la transición de la enseñanza presencial a la virtual. Se observó una variación moderada en el rendimiento académico, asociada con la influencia combinada de las clases virtuales y del contexto derivado de la pandemia por COVID-19. En conjunto, los hallazgos muestran una tendencia positiva en el impacto de las clases virtuales sobre el rendimiento académico, mientras que el efecto de la pandemia se mantuvo en un nivel marginal.</w:t>
      </w:r>
    </w:p>
    <w:p w14:paraId="04BB339E" w14:textId="77777777" w:rsidR="008A7EEF" w:rsidRDefault="008A7EEF" w:rsidP="008A7EEF">
      <w:pPr>
        <w:tabs>
          <w:tab w:val="left" w:pos="2966"/>
        </w:tabs>
      </w:pPr>
    </w:p>
    <w:p w14:paraId="6681ED54" w14:textId="376E4492" w:rsidR="00113381" w:rsidRPr="00A315DD" w:rsidRDefault="00113381" w:rsidP="008A7EEF">
      <w:pPr>
        <w:tabs>
          <w:tab w:val="left" w:pos="2966"/>
        </w:tabs>
        <w:ind w:firstLine="0"/>
        <w:jc w:val="center"/>
        <w:rPr>
          <w:b/>
          <w:bCs/>
        </w:rPr>
      </w:pPr>
      <w:r w:rsidRPr="00A315DD">
        <w:rPr>
          <w:b/>
          <w:bCs/>
        </w:rPr>
        <w:t xml:space="preserve">Evaluación </w:t>
      </w:r>
      <w:r w:rsidR="00976DFA" w:rsidRPr="00A315DD">
        <w:rPr>
          <w:b/>
          <w:bCs/>
        </w:rPr>
        <w:t xml:space="preserve">analítica </w:t>
      </w:r>
      <w:r w:rsidR="00A83798" w:rsidRPr="00A315DD">
        <w:rPr>
          <w:b/>
          <w:bCs/>
        </w:rPr>
        <w:t xml:space="preserve">cuantitativa </w:t>
      </w:r>
      <w:r w:rsidRPr="00A315DD">
        <w:rPr>
          <w:b/>
          <w:bCs/>
        </w:rPr>
        <w:t>de las variables del estudio</w:t>
      </w:r>
    </w:p>
    <w:p w14:paraId="05ECB0E6" w14:textId="1F87E889" w:rsidR="00146446" w:rsidRPr="00A315DD" w:rsidRDefault="00146446" w:rsidP="008A7EEF">
      <w:pPr>
        <w:rPr>
          <w:lang w:val="es-MX" w:eastAsia="en-US"/>
        </w:rPr>
      </w:pPr>
      <w:r w:rsidRPr="00A315DD">
        <w:rPr>
          <w:lang w:val="es-MX" w:eastAsia="en-US"/>
        </w:rPr>
        <w:t xml:space="preserve">Para examinar la relación entre las variables del estudio, se desarrolló un modelo de regresión múltiple que analizó la influencia de </w:t>
      </w:r>
      <w:r w:rsidR="004A6BA9">
        <w:rPr>
          <w:lang w:val="es-MX" w:eastAsia="en-US"/>
        </w:rPr>
        <w:t>la pandemia de COVID</w:t>
      </w:r>
      <w:r w:rsidR="000333B5">
        <w:rPr>
          <w:lang w:val="es-MX" w:eastAsia="en-US"/>
        </w:rPr>
        <w:noBreakHyphen/>
      </w:r>
      <w:r w:rsidRPr="00A315DD">
        <w:rPr>
          <w:lang w:val="es-MX" w:eastAsia="en-US"/>
        </w:rPr>
        <w:t>19 (</w:t>
      </w:r>
      <w:proofErr w:type="spellStart"/>
      <w:r w:rsidRPr="00A315DD">
        <w:rPr>
          <w:lang w:val="es-MX" w:eastAsia="en-US"/>
        </w:rPr>
        <w:t>Pcovi</w:t>
      </w:r>
      <w:proofErr w:type="spellEnd"/>
      <w:r w:rsidRPr="00A315DD">
        <w:rPr>
          <w:lang w:val="es-MX" w:eastAsia="en-US"/>
        </w:rPr>
        <w:t>) y las clases virtuales (CV) sobre el rendimiento académico (</w:t>
      </w:r>
      <w:proofErr w:type="spellStart"/>
      <w:r w:rsidRPr="00A315DD">
        <w:rPr>
          <w:lang w:val="es-MX" w:eastAsia="en-US"/>
        </w:rPr>
        <w:t>Renacad</w:t>
      </w:r>
      <w:proofErr w:type="spellEnd"/>
      <w:r w:rsidRPr="00A315DD">
        <w:rPr>
          <w:lang w:val="es-MX" w:eastAsia="en-US"/>
        </w:rPr>
        <w:t>) de los estudiantes. El modelo se especificó de la siguiente manera:</w:t>
      </w:r>
    </w:p>
    <w:p w14:paraId="644B1170" w14:textId="26EAF250" w:rsidR="00146446" w:rsidRPr="00A315DD" w:rsidRDefault="00146446" w:rsidP="008A7EEF">
      <w:pPr>
        <w:jc w:val="center"/>
        <w:rPr>
          <w:lang w:val="es-MX" w:eastAsia="en-US"/>
        </w:rPr>
      </w:pPr>
      <w:proofErr w:type="spellStart"/>
      <w:r w:rsidRPr="00A315DD">
        <w:rPr>
          <w:lang w:val="es-MX" w:eastAsia="en-US"/>
        </w:rPr>
        <w:t>Renacad</w:t>
      </w:r>
      <w:proofErr w:type="spellEnd"/>
      <w:r w:rsidRPr="00A315DD">
        <w:rPr>
          <w:lang w:val="es-MX" w:eastAsia="en-US"/>
        </w:rPr>
        <w:t xml:space="preserve"> = </w:t>
      </w:r>
      <w:r w:rsidR="00C24A22">
        <w:rPr>
          <w:lang w:val="es-MX" w:eastAsia="en-US"/>
        </w:rPr>
        <w:t>B</w:t>
      </w:r>
      <w:r w:rsidRPr="00A315DD">
        <w:rPr>
          <w:lang w:val="es-MX" w:eastAsia="en-US"/>
        </w:rPr>
        <w:t xml:space="preserve">₀ + </w:t>
      </w:r>
      <w:proofErr w:type="spellStart"/>
      <w:r w:rsidR="00C24A22">
        <w:rPr>
          <w:lang w:val="es-MX" w:eastAsia="en-US"/>
        </w:rPr>
        <w:t>B</w:t>
      </w:r>
      <w:r w:rsidRPr="00A315DD">
        <w:rPr>
          <w:lang w:val="es-MX" w:eastAsia="en-US"/>
        </w:rPr>
        <w:t>₁Pcovi</w:t>
      </w:r>
      <w:proofErr w:type="spellEnd"/>
      <w:r w:rsidRPr="00A315DD">
        <w:rPr>
          <w:lang w:val="es-MX" w:eastAsia="en-US"/>
        </w:rPr>
        <w:t xml:space="preserve"> + </w:t>
      </w:r>
      <w:r w:rsidR="00C24A22">
        <w:rPr>
          <w:lang w:val="es-MX" w:eastAsia="en-US"/>
        </w:rPr>
        <w:t>B</w:t>
      </w:r>
      <w:r w:rsidRPr="00A315DD">
        <w:rPr>
          <w:lang w:val="es-MX" w:eastAsia="en-US"/>
        </w:rPr>
        <w:t>₂CV + ε</w:t>
      </w:r>
    </w:p>
    <w:p w14:paraId="2EE8E422" w14:textId="77777777" w:rsidR="00146446" w:rsidRPr="00A315DD" w:rsidRDefault="00146446" w:rsidP="008A7EEF">
      <w:pPr>
        <w:ind w:firstLine="0"/>
        <w:rPr>
          <w:lang w:val="es-MX" w:eastAsia="en-US"/>
        </w:rPr>
      </w:pPr>
      <w:r w:rsidRPr="00A315DD">
        <w:rPr>
          <w:lang w:val="es-MX" w:eastAsia="en-US"/>
        </w:rPr>
        <w:t>Donde:</w:t>
      </w:r>
    </w:p>
    <w:p w14:paraId="3784BC27" w14:textId="77777777" w:rsidR="00146446" w:rsidRPr="00A315DD" w:rsidRDefault="00146446" w:rsidP="008A7EEF">
      <w:pPr>
        <w:numPr>
          <w:ilvl w:val="0"/>
          <w:numId w:val="33"/>
        </w:numPr>
        <w:rPr>
          <w:lang w:val="es-MX" w:eastAsia="en-US"/>
        </w:rPr>
      </w:pPr>
      <w:proofErr w:type="spellStart"/>
      <w:r w:rsidRPr="00A315DD">
        <w:rPr>
          <w:lang w:val="es-MX" w:eastAsia="en-US"/>
        </w:rPr>
        <w:t>Renacad</w:t>
      </w:r>
      <w:proofErr w:type="spellEnd"/>
      <w:r w:rsidRPr="00A315DD">
        <w:rPr>
          <w:lang w:val="es-MX" w:eastAsia="en-US"/>
        </w:rPr>
        <w:t>: Variable dependiente que representa el rendimiento académico</w:t>
      </w:r>
    </w:p>
    <w:p w14:paraId="7A32E8CD" w14:textId="16D64351" w:rsidR="00146446" w:rsidRPr="00A315DD" w:rsidRDefault="00146446" w:rsidP="008A7EEF">
      <w:pPr>
        <w:numPr>
          <w:ilvl w:val="0"/>
          <w:numId w:val="33"/>
        </w:numPr>
        <w:rPr>
          <w:lang w:val="es-MX" w:eastAsia="en-US"/>
        </w:rPr>
      </w:pPr>
      <w:proofErr w:type="spellStart"/>
      <w:r w:rsidRPr="00A315DD">
        <w:rPr>
          <w:lang w:val="es-MX" w:eastAsia="en-US"/>
        </w:rPr>
        <w:t>Pcovi</w:t>
      </w:r>
      <w:proofErr w:type="spellEnd"/>
      <w:r w:rsidRPr="00A315DD">
        <w:rPr>
          <w:lang w:val="es-MX" w:eastAsia="en-US"/>
        </w:rPr>
        <w:t xml:space="preserve">: Variable independiente que mide el impacto de </w:t>
      </w:r>
      <w:r w:rsidR="004A6BA9">
        <w:rPr>
          <w:lang w:val="es-MX" w:eastAsia="en-US"/>
        </w:rPr>
        <w:t>la pandemia de COVID</w:t>
      </w:r>
      <w:r w:rsidR="000333B5">
        <w:rPr>
          <w:lang w:val="es-MX" w:eastAsia="en-US"/>
        </w:rPr>
        <w:noBreakHyphen/>
      </w:r>
      <w:r w:rsidRPr="00A315DD">
        <w:rPr>
          <w:lang w:val="es-MX" w:eastAsia="en-US"/>
        </w:rPr>
        <w:t>19</w:t>
      </w:r>
    </w:p>
    <w:p w14:paraId="0E19E900" w14:textId="77777777" w:rsidR="00146446" w:rsidRPr="00A315DD" w:rsidRDefault="00146446" w:rsidP="008A7EEF">
      <w:pPr>
        <w:numPr>
          <w:ilvl w:val="0"/>
          <w:numId w:val="33"/>
        </w:numPr>
        <w:rPr>
          <w:lang w:val="es-MX" w:eastAsia="en-US"/>
        </w:rPr>
      </w:pPr>
      <w:r w:rsidRPr="00A315DD">
        <w:rPr>
          <w:lang w:val="es-MX" w:eastAsia="en-US"/>
        </w:rPr>
        <w:t>CV: Variable independiente que evalúa la adaptación a clases virtuales</w:t>
      </w:r>
    </w:p>
    <w:p w14:paraId="130C6777" w14:textId="77777777" w:rsidR="00146446" w:rsidRPr="00A315DD" w:rsidRDefault="00146446" w:rsidP="008A7EEF">
      <w:pPr>
        <w:numPr>
          <w:ilvl w:val="0"/>
          <w:numId w:val="33"/>
        </w:numPr>
        <w:rPr>
          <w:lang w:val="es-MX" w:eastAsia="en-US"/>
        </w:rPr>
      </w:pPr>
      <w:r w:rsidRPr="00A315DD">
        <w:rPr>
          <w:lang w:val="es-MX" w:eastAsia="en-US"/>
        </w:rPr>
        <w:lastRenderedPageBreak/>
        <w:t>ε: Término de error</w:t>
      </w:r>
    </w:p>
    <w:p w14:paraId="5CBDC8C1" w14:textId="77777777" w:rsidR="00420A94" w:rsidRDefault="00CB2D45" w:rsidP="008A7EEF">
      <w:pPr>
        <w:rPr>
          <w:lang w:val="es-419" w:eastAsia="en-US"/>
        </w:rPr>
      </w:pPr>
      <w:r w:rsidRPr="00A315DD">
        <w:rPr>
          <w:lang w:val="es-419" w:eastAsia="en-US"/>
        </w:rPr>
        <w:t>La ejecución de este modelo generó los siguientes resultados con la ayuda del paquete estadístico R Studio:</w:t>
      </w:r>
    </w:p>
    <w:p w14:paraId="1054469D" w14:textId="1D33B9AE" w:rsidR="00420A94" w:rsidRPr="00A315DD" w:rsidRDefault="009D7DCC" w:rsidP="006F1091">
      <w:pPr>
        <w:spacing w:before="100" w:beforeAutospacing="1" w:after="100" w:afterAutospacing="1"/>
        <w:rPr>
          <w:rFonts w:ascii="Lucida Console" w:hAnsi="Lucida Console" w:cs="Courier New"/>
          <w:sz w:val="20"/>
          <w:szCs w:val="20"/>
          <w:bdr w:val="none" w:sz="0" w:space="0" w:color="auto" w:frame="1"/>
          <w:lang w:val="es-419" w:eastAsia="es-419"/>
        </w:rPr>
      </w:pPr>
      <w:r w:rsidRPr="00A315DD">
        <w:rPr>
          <w:rFonts w:ascii="Lucida Console" w:hAnsi="Lucida Console" w:cs="Courier New"/>
          <w:sz w:val="20"/>
          <w:szCs w:val="20"/>
          <w:bdr w:val="none" w:sz="0" w:space="0" w:color="auto" w:frame="1"/>
          <w:lang w:val="es-419" w:eastAsia="es-419"/>
        </w:rPr>
        <w:t>Residual</w:t>
      </w:r>
      <w:r w:rsidR="00976DFA" w:rsidRPr="00A315DD">
        <w:rPr>
          <w:rFonts w:ascii="Lucida Console" w:hAnsi="Lucida Console" w:cs="Courier New"/>
          <w:sz w:val="20"/>
          <w:szCs w:val="20"/>
          <w:bdr w:val="none" w:sz="0" w:space="0" w:color="auto" w:frame="1"/>
          <w:lang w:val="es-419" w:eastAsia="es-419"/>
        </w:rPr>
        <w:t>e</w:t>
      </w:r>
      <w:r w:rsidRPr="00A315DD">
        <w:rPr>
          <w:rFonts w:ascii="Lucida Console" w:hAnsi="Lucida Console" w:cs="Courier New"/>
          <w:sz w:val="20"/>
          <w:szCs w:val="20"/>
          <w:bdr w:val="none" w:sz="0" w:space="0" w:color="auto" w:frame="1"/>
          <w:lang w:val="es-419" w:eastAsia="es-419"/>
        </w:rPr>
        <w:t>s</w:t>
      </w:r>
      <w:r w:rsidR="006F1091" w:rsidRPr="006F1091">
        <w:t xml:space="preserve"> </w:t>
      </w:r>
      <w:r w:rsidR="006F1091" w:rsidRPr="006F1091">
        <w:rPr>
          <w:rFonts w:ascii="Lucida Console" w:hAnsi="Lucida Console" w:cs="Courier New"/>
          <w:sz w:val="20"/>
          <w:szCs w:val="20"/>
          <w:bdr w:val="none" w:sz="0" w:space="0" w:color="auto" w:frame="1"/>
          <w:lang w:val="es-419" w:eastAsia="es-419"/>
        </w:rPr>
        <w:t>del modelo de regresión</w:t>
      </w:r>
      <w:r w:rsidRPr="00A315DD">
        <w:rPr>
          <w:rFonts w:ascii="Lucida Console" w:hAnsi="Lucida Console" w:cs="Courier New"/>
          <w:sz w:val="20"/>
          <w:szCs w:val="20"/>
          <w:bdr w:val="none" w:sz="0" w:space="0" w:color="auto" w:frame="1"/>
          <w:lang w:val="es-419" w:eastAsia="es-419"/>
        </w:rPr>
        <w:t>:</w:t>
      </w:r>
    </w:p>
    <w:p w14:paraId="26EB8543" w14:textId="5660E2F1" w:rsidR="009D7DCC" w:rsidRPr="00A315DD" w:rsidRDefault="009D7DCC" w:rsidP="00867441">
      <w:pPr>
        <w:shd w:val="clear" w:color="auto" w:fill="FFFFFF"/>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ind w:left="1440" w:firstLine="0"/>
        <w:rPr>
          <w:rFonts w:ascii="Lucida Console" w:hAnsi="Lucida Console" w:cs="Courier New"/>
          <w:sz w:val="20"/>
          <w:szCs w:val="20"/>
          <w:bdr w:val="none" w:sz="0" w:space="0" w:color="auto" w:frame="1"/>
          <w:lang w:val="es-419" w:eastAsia="es-419"/>
        </w:rPr>
      </w:pPr>
      <w:r w:rsidRPr="00A315DD">
        <w:rPr>
          <w:rFonts w:ascii="Lucida Console" w:hAnsi="Lucida Console" w:cs="Courier New"/>
          <w:sz w:val="20"/>
          <w:szCs w:val="20"/>
          <w:bdr w:val="none" w:sz="0" w:space="0" w:color="auto" w:frame="1"/>
          <w:lang w:val="es-419" w:eastAsia="es-419"/>
        </w:rPr>
        <w:t xml:space="preserve">Min       </w:t>
      </w:r>
      <w:r w:rsidR="008A0F14">
        <w:rPr>
          <w:rFonts w:ascii="Lucida Console" w:hAnsi="Lucida Console" w:cs="Courier New"/>
          <w:sz w:val="20"/>
          <w:szCs w:val="20"/>
          <w:bdr w:val="none" w:sz="0" w:space="0" w:color="auto" w:frame="1"/>
          <w:lang w:val="es-419" w:eastAsia="es-419"/>
        </w:rPr>
        <w:t xml:space="preserve">   </w:t>
      </w:r>
      <w:r w:rsidRPr="00A315DD">
        <w:rPr>
          <w:rFonts w:ascii="Lucida Console" w:hAnsi="Lucida Console" w:cs="Courier New"/>
          <w:sz w:val="20"/>
          <w:szCs w:val="20"/>
          <w:bdr w:val="none" w:sz="0" w:space="0" w:color="auto" w:frame="1"/>
          <w:lang w:val="es-419" w:eastAsia="es-419"/>
        </w:rPr>
        <w:t xml:space="preserve">1Q   </w:t>
      </w:r>
      <w:r w:rsidR="008A0F14">
        <w:rPr>
          <w:rFonts w:ascii="Lucida Console" w:hAnsi="Lucida Console" w:cs="Courier New"/>
          <w:sz w:val="20"/>
          <w:szCs w:val="20"/>
          <w:bdr w:val="none" w:sz="0" w:space="0" w:color="auto" w:frame="1"/>
          <w:lang w:val="es-419" w:eastAsia="es-419"/>
        </w:rPr>
        <w:t xml:space="preserve">  </w:t>
      </w:r>
      <w:r w:rsidRPr="00A315DD">
        <w:rPr>
          <w:rFonts w:ascii="Lucida Console" w:hAnsi="Lucida Console" w:cs="Courier New"/>
          <w:sz w:val="20"/>
          <w:szCs w:val="20"/>
          <w:bdr w:val="none" w:sz="0" w:space="0" w:color="auto" w:frame="1"/>
          <w:lang w:val="es-419" w:eastAsia="es-419"/>
        </w:rPr>
        <w:t xml:space="preserve">Median       3Q      </w:t>
      </w:r>
      <w:r w:rsidR="008A0F14">
        <w:rPr>
          <w:rFonts w:ascii="Lucida Console" w:hAnsi="Lucida Console" w:cs="Courier New"/>
          <w:sz w:val="20"/>
          <w:szCs w:val="20"/>
          <w:bdr w:val="none" w:sz="0" w:space="0" w:color="auto" w:frame="1"/>
          <w:lang w:val="es-419" w:eastAsia="es-419"/>
        </w:rPr>
        <w:t xml:space="preserve">  </w:t>
      </w:r>
      <w:r w:rsidRPr="00A315DD">
        <w:rPr>
          <w:rFonts w:ascii="Lucida Console" w:hAnsi="Lucida Console" w:cs="Courier New"/>
          <w:sz w:val="20"/>
          <w:szCs w:val="20"/>
          <w:bdr w:val="none" w:sz="0" w:space="0" w:color="auto" w:frame="1"/>
          <w:lang w:val="es-419" w:eastAsia="es-419"/>
        </w:rPr>
        <w:t>Max</w:t>
      </w:r>
    </w:p>
    <w:p w14:paraId="34641556" w14:textId="6F6A26D6" w:rsidR="009D7DCC" w:rsidRDefault="009D7DCC" w:rsidP="00867441">
      <w:pPr>
        <w:shd w:val="clear" w:color="auto" w:fill="FFFFFF"/>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ind w:left="1440" w:firstLine="0"/>
        <w:rPr>
          <w:rFonts w:ascii="Lucida Console" w:hAnsi="Lucida Console" w:cs="Courier New"/>
          <w:sz w:val="20"/>
          <w:szCs w:val="20"/>
          <w:bdr w:val="none" w:sz="0" w:space="0" w:color="auto" w:frame="1"/>
          <w:lang w:val="es-419" w:eastAsia="es-419"/>
        </w:rPr>
      </w:pPr>
      <w:r w:rsidRPr="008A0F14">
        <w:rPr>
          <w:rFonts w:ascii="Lucida Console" w:hAnsi="Lucida Console" w:cs="Courier New"/>
          <w:sz w:val="20"/>
          <w:szCs w:val="20"/>
          <w:bdr w:val="none" w:sz="0" w:space="0" w:color="auto" w:frame="1"/>
          <w:lang w:val="es-419" w:eastAsia="es-419"/>
        </w:rPr>
        <w:t xml:space="preserve">-1.81842 -0.31751  </w:t>
      </w:r>
      <w:r w:rsidR="008A0F14">
        <w:rPr>
          <w:rFonts w:ascii="Lucida Console" w:hAnsi="Lucida Console" w:cs="Courier New"/>
          <w:sz w:val="20"/>
          <w:szCs w:val="20"/>
          <w:bdr w:val="none" w:sz="0" w:space="0" w:color="auto" w:frame="1"/>
          <w:lang w:val="es-419" w:eastAsia="es-419"/>
        </w:rPr>
        <w:t xml:space="preserve"> </w:t>
      </w:r>
      <w:r w:rsidRPr="008A0F14">
        <w:rPr>
          <w:rFonts w:ascii="Lucida Console" w:hAnsi="Lucida Console" w:cs="Courier New"/>
          <w:sz w:val="20"/>
          <w:szCs w:val="20"/>
          <w:bdr w:val="none" w:sz="0" w:space="0" w:color="auto" w:frame="1"/>
          <w:lang w:val="es-419" w:eastAsia="es-419"/>
        </w:rPr>
        <w:t xml:space="preserve">0.09382  </w:t>
      </w:r>
      <w:r w:rsidR="008A0F14" w:rsidRPr="008A0F14">
        <w:rPr>
          <w:rFonts w:ascii="Lucida Console" w:hAnsi="Lucida Console" w:cs="Courier New"/>
          <w:sz w:val="20"/>
          <w:szCs w:val="20"/>
          <w:bdr w:val="none" w:sz="0" w:space="0" w:color="auto" w:frame="1"/>
          <w:lang w:val="es-419" w:eastAsia="es-419"/>
        </w:rPr>
        <w:t xml:space="preserve">  </w:t>
      </w:r>
      <w:r w:rsidRPr="008A0F14">
        <w:rPr>
          <w:rFonts w:ascii="Lucida Console" w:hAnsi="Lucida Console" w:cs="Courier New"/>
          <w:sz w:val="20"/>
          <w:szCs w:val="20"/>
          <w:bdr w:val="none" w:sz="0" w:space="0" w:color="auto" w:frame="1"/>
          <w:lang w:val="es-419" w:eastAsia="es-419"/>
        </w:rPr>
        <w:t xml:space="preserve">0.44243  </w:t>
      </w:r>
      <w:r w:rsidR="008A0F14" w:rsidRPr="008A0F14">
        <w:rPr>
          <w:rFonts w:ascii="Lucida Console" w:hAnsi="Lucida Console" w:cs="Courier New"/>
          <w:sz w:val="20"/>
          <w:szCs w:val="20"/>
          <w:bdr w:val="none" w:sz="0" w:space="0" w:color="auto" w:frame="1"/>
          <w:lang w:val="es-419" w:eastAsia="es-419"/>
        </w:rPr>
        <w:t xml:space="preserve"> </w:t>
      </w:r>
      <w:r w:rsidRPr="008A0F14">
        <w:rPr>
          <w:rFonts w:ascii="Lucida Console" w:hAnsi="Lucida Console" w:cs="Courier New"/>
          <w:sz w:val="20"/>
          <w:szCs w:val="20"/>
          <w:bdr w:val="none" w:sz="0" w:space="0" w:color="auto" w:frame="1"/>
          <w:lang w:val="es-419" w:eastAsia="es-419"/>
        </w:rPr>
        <w:t>1.59528</w:t>
      </w:r>
    </w:p>
    <w:p w14:paraId="381A91F1" w14:textId="77777777" w:rsidR="008A0F14" w:rsidRDefault="008A0F14" w:rsidP="00867441">
      <w:pPr>
        <w:shd w:val="clear" w:color="auto" w:fill="FFFFFF"/>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ind w:left="1440" w:firstLine="0"/>
        <w:rPr>
          <w:rFonts w:ascii="Lucida Console" w:hAnsi="Lucida Console" w:cs="Courier New"/>
          <w:sz w:val="20"/>
          <w:szCs w:val="20"/>
          <w:bdr w:val="none" w:sz="0" w:space="0" w:color="auto" w:frame="1"/>
          <w:lang w:val="es-419" w:eastAsia="es-419"/>
        </w:rPr>
      </w:pPr>
    </w:p>
    <w:p w14:paraId="3DCCE3F5" w14:textId="77777777" w:rsidR="009729B1" w:rsidRDefault="009729B1" w:rsidP="009729B1">
      <w:pPr>
        <w:widowControl w:val="0"/>
        <w:autoSpaceDE w:val="0"/>
        <w:autoSpaceDN w:val="0"/>
        <w:ind w:right="49" w:firstLine="0"/>
        <w:jc w:val="center"/>
        <w:rPr>
          <w:b/>
          <w:szCs w:val="22"/>
          <w:lang w:val="es-419" w:eastAsia="en-US"/>
        </w:rPr>
      </w:pPr>
    </w:p>
    <w:p w14:paraId="29439CA7" w14:textId="24BB3AD6" w:rsidR="008A0F14" w:rsidRPr="009729B1" w:rsidRDefault="009729B1" w:rsidP="009729B1">
      <w:pPr>
        <w:widowControl w:val="0"/>
        <w:autoSpaceDE w:val="0"/>
        <w:autoSpaceDN w:val="0"/>
        <w:ind w:right="49" w:firstLine="0"/>
        <w:jc w:val="center"/>
        <w:rPr>
          <w:szCs w:val="22"/>
          <w:lang w:val="es-419" w:eastAsia="en-US"/>
        </w:rPr>
      </w:pPr>
      <w:r w:rsidRPr="00A315DD">
        <w:rPr>
          <w:b/>
          <w:szCs w:val="22"/>
          <w:lang w:val="es-419" w:eastAsia="en-US"/>
        </w:rPr>
        <w:t>Tabla</w:t>
      </w:r>
      <w:r w:rsidRPr="00A315DD">
        <w:rPr>
          <w:b/>
          <w:spacing w:val="-1"/>
          <w:szCs w:val="22"/>
          <w:lang w:val="es-419" w:eastAsia="en-US"/>
        </w:rPr>
        <w:t xml:space="preserve"> </w:t>
      </w:r>
      <w:r>
        <w:rPr>
          <w:b/>
          <w:szCs w:val="22"/>
          <w:lang w:val="es-419" w:eastAsia="en-US"/>
        </w:rPr>
        <w:t>2.</w:t>
      </w:r>
      <w:r w:rsidRPr="00A315DD">
        <w:rPr>
          <w:b/>
          <w:spacing w:val="-1"/>
          <w:szCs w:val="22"/>
          <w:lang w:val="es-419" w:eastAsia="en-US"/>
        </w:rPr>
        <w:t xml:space="preserve"> </w:t>
      </w:r>
      <w:r w:rsidR="008A0F14" w:rsidRPr="009729B1">
        <w:rPr>
          <w:szCs w:val="22"/>
          <w:lang w:val="es-419" w:eastAsia="en-US"/>
        </w:rPr>
        <w:t xml:space="preserve">Coeficientes del modelo de regresión lineal </w:t>
      </w:r>
      <w:r>
        <w:rPr>
          <w:szCs w:val="22"/>
          <w:lang w:val="es-419" w:eastAsia="en-US"/>
        </w:rPr>
        <w:t>p</w:t>
      </w:r>
      <w:r w:rsidR="008A0F14" w:rsidRPr="009729B1">
        <w:rPr>
          <w:szCs w:val="22"/>
          <w:lang w:val="es-419" w:eastAsia="en-US"/>
        </w:rPr>
        <w:t>ara el rendimiento académico (RA)</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3235"/>
        <w:gridCol w:w="1188"/>
        <w:gridCol w:w="1661"/>
        <w:gridCol w:w="1307"/>
        <w:gridCol w:w="1398"/>
      </w:tblGrid>
      <w:tr w:rsidR="008A0F14" w:rsidRPr="00CF3DBF" w14:paraId="10B3D05C" w14:textId="77777777" w:rsidTr="00255DE9">
        <w:trPr>
          <w:tblHeader/>
          <w:tblCellSpacing w:w="15" w:type="dxa"/>
        </w:trPr>
        <w:tc>
          <w:tcPr>
            <w:tcW w:w="0" w:type="auto"/>
            <w:vAlign w:val="center"/>
            <w:hideMark/>
          </w:tcPr>
          <w:p w14:paraId="21DD7FB2" w14:textId="77777777" w:rsidR="008A0F14" w:rsidRPr="00CF3DBF" w:rsidRDefault="008A0F14" w:rsidP="00C911C4">
            <w:pPr>
              <w:spacing w:line="240" w:lineRule="auto"/>
              <w:jc w:val="center"/>
              <w:rPr>
                <w:b/>
                <w:bCs/>
                <w:lang w:val="es-419" w:eastAsia="es-419"/>
              </w:rPr>
            </w:pPr>
            <w:r w:rsidRPr="00CF3DBF">
              <w:rPr>
                <w:b/>
                <w:bCs/>
                <w:lang w:val="es-419" w:eastAsia="es-419"/>
              </w:rPr>
              <w:t>Predictor</w:t>
            </w:r>
          </w:p>
        </w:tc>
        <w:tc>
          <w:tcPr>
            <w:tcW w:w="0" w:type="auto"/>
            <w:vAlign w:val="center"/>
            <w:hideMark/>
          </w:tcPr>
          <w:p w14:paraId="49789F03" w14:textId="694F37F6" w:rsidR="008A0F14" w:rsidRPr="00CF3DBF" w:rsidRDefault="006B04D5" w:rsidP="00C911C4">
            <w:pPr>
              <w:spacing w:line="240" w:lineRule="auto"/>
              <w:ind w:hanging="92"/>
              <w:jc w:val="center"/>
              <w:rPr>
                <w:b/>
                <w:bCs/>
                <w:lang w:val="es-419" w:eastAsia="es-419"/>
              </w:rPr>
            </w:pPr>
            <w:r>
              <w:rPr>
                <w:b/>
                <w:bCs/>
                <w:lang w:val="es-419" w:eastAsia="es-419"/>
              </w:rPr>
              <w:t xml:space="preserve">            </w:t>
            </w:r>
            <w:r w:rsidR="008A0F14" w:rsidRPr="00CF3DBF">
              <w:rPr>
                <w:b/>
                <w:bCs/>
                <w:lang w:val="es-419" w:eastAsia="es-419"/>
              </w:rPr>
              <w:t>B</w:t>
            </w:r>
          </w:p>
        </w:tc>
        <w:tc>
          <w:tcPr>
            <w:tcW w:w="0" w:type="auto"/>
            <w:vAlign w:val="center"/>
            <w:hideMark/>
          </w:tcPr>
          <w:p w14:paraId="33791DA4" w14:textId="77777777" w:rsidR="008A0F14" w:rsidRPr="00CF3DBF" w:rsidRDefault="008A0F14" w:rsidP="00C911C4">
            <w:pPr>
              <w:spacing w:line="240" w:lineRule="auto"/>
              <w:jc w:val="center"/>
              <w:rPr>
                <w:b/>
                <w:bCs/>
                <w:lang w:val="es-419" w:eastAsia="es-419"/>
              </w:rPr>
            </w:pPr>
            <w:r>
              <w:rPr>
                <w:b/>
                <w:bCs/>
                <w:lang w:val="es-419" w:eastAsia="es-419"/>
              </w:rPr>
              <w:t xml:space="preserve">   </w:t>
            </w:r>
            <w:r w:rsidRPr="00CF3DBF">
              <w:rPr>
                <w:b/>
                <w:bCs/>
                <w:lang w:val="es-419" w:eastAsia="es-419"/>
              </w:rPr>
              <w:t>EE (SE)</w:t>
            </w:r>
          </w:p>
        </w:tc>
        <w:tc>
          <w:tcPr>
            <w:tcW w:w="0" w:type="auto"/>
            <w:vAlign w:val="center"/>
            <w:hideMark/>
          </w:tcPr>
          <w:p w14:paraId="4872F777" w14:textId="77777777" w:rsidR="008A0F14" w:rsidRPr="00CF3DBF" w:rsidRDefault="008A0F14" w:rsidP="00C911C4">
            <w:pPr>
              <w:spacing w:line="240" w:lineRule="auto"/>
              <w:jc w:val="center"/>
              <w:rPr>
                <w:b/>
                <w:bCs/>
                <w:lang w:val="es-419" w:eastAsia="es-419"/>
              </w:rPr>
            </w:pPr>
            <w:r>
              <w:rPr>
                <w:b/>
                <w:bCs/>
                <w:lang w:val="es-419" w:eastAsia="es-419"/>
              </w:rPr>
              <w:t xml:space="preserve">   </w:t>
            </w:r>
            <w:proofErr w:type="gramStart"/>
            <w:r w:rsidRPr="00CF3DBF">
              <w:rPr>
                <w:b/>
                <w:bCs/>
                <w:lang w:val="es-419" w:eastAsia="es-419"/>
              </w:rPr>
              <w:t>t(</w:t>
            </w:r>
            <w:proofErr w:type="gramEnd"/>
            <w:r w:rsidRPr="00CF3DBF">
              <w:rPr>
                <w:b/>
                <w:bCs/>
                <w:lang w:val="es-419" w:eastAsia="es-419"/>
              </w:rPr>
              <w:t>77)</w:t>
            </w:r>
          </w:p>
        </w:tc>
        <w:tc>
          <w:tcPr>
            <w:tcW w:w="0" w:type="auto"/>
            <w:vAlign w:val="center"/>
            <w:hideMark/>
          </w:tcPr>
          <w:p w14:paraId="7D8C76BB" w14:textId="77777777" w:rsidR="008A0F14" w:rsidRPr="00CF3DBF" w:rsidRDefault="008A0F14" w:rsidP="00C911C4">
            <w:pPr>
              <w:spacing w:line="240" w:lineRule="auto"/>
              <w:jc w:val="center"/>
              <w:rPr>
                <w:b/>
                <w:bCs/>
                <w:lang w:val="es-419" w:eastAsia="es-419"/>
              </w:rPr>
            </w:pPr>
            <w:r>
              <w:rPr>
                <w:b/>
                <w:bCs/>
                <w:i/>
                <w:iCs/>
                <w:lang w:val="es-419" w:eastAsia="es-419"/>
              </w:rPr>
              <w:t xml:space="preserve">  </w:t>
            </w:r>
            <w:r w:rsidRPr="00CF3DBF">
              <w:rPr>
                <w:b/>
                <w:bCs/>
                <w:i/>
                <w:iCs/>
                <w:lang w:val="es-419" w:eastAsia="es-419"/>
              </w:rPr>
              <w:t>p</w:t>
            </w:r>
          </w:p>
        </w:tc>
      </w:tr>
      <w:tr w:rsidR="008A0F14" w:rsidRPr="00CF3DBF" w14:paraId="2A3643B0" w14:textId="77777777" w:rsidTr="00255DE9">
        <w:trPr>
          <w:tblCellSpacing w:w="15" w:type="dxa"/>
        </w:trPr>
        <w:tc>
          <w:tcPr>
            <w:tcW w:w="0" w:type="auto"/>
            <w:vAlign w:val="center"/>
            <w:hideMark/>
          </w:tcPr>
          <w:p w14:paraId="5D4D069A" w14:textId="77777777" w:rsidR="008A0F14" w:rsidRPr="00CF3DBF" w:rsidRDefault="008A0F14" w:rsidP="007C470D">
            <w:pPr>
              <w:spacing w:line="240" w:lineRule="auto"/>
              <w:ind w:firstLine="0"/>
              <w:rPr>
                <w:lang w:val="es-419" w:eastAsia="es-419"/>
              </w:rPr>
            </w:pPr>
            <w:r w:rsidRPr="00CF3DBF">
              <w:rPr>
                <w:lang w:val="es-419" w:eastAsia="es-419"/>
              </w:rPr>
              <w:t>(Constante)</w:t>
            </w:r>
          </w:p>
        </w:tc>
        <w:tc>
          <w:tcPr>
            <w:tcW w:w="0" w:type="auto"/>
            <w:vAlign w:val="center"/>
            <w:hideMark/>
          </w:tcPr>
          <w:p w14:paraId="6F033016"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1.57</w:t>
            </w:r>
          </w:p>
        </w:tc>
        <w:tc>
          <w:tcPr>
            <w:tcW w:w="0" w:type="auto"/>
            <w:vAlign w:val="center"/>
            <w:hideMark/>
          </w:tcPr>
          <w:p w14:paraId="6858BCA4"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0.50</w:t>
            </w:r>
          </w:p>
        </w:tc>
        <w:tc>
          <w:tcPr>
            <w:tcW w:w="0" w:type="auto"/>
            <w:vAlign w:val="center"/>
            <w:hideMark/>
          </w:tcPr>
          <w:p w14:paraId="2F49DB23"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3.17</w:t>
            </w:r>
          </w:p>
        </w:tc>
        <w:tc>
          <w:tcPr>
            <w:tcW w:w="0" w:type="auto"/>
            <w:vAlign w:val="center"/>
            <w:hideMark/>
          </w:tcPr>
          <w:p w14:paraId="3F689559"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.002</w:t>
            </w:r>
          </w:p>
        </w:tc>
      </w:tr>
      <w:tr w:rsidR="008A0F14" w:rsidRPr="00CF3DBF" w14:paraId="0FEC53D6" w14:textId="77777777" w:rsidTr="00255DE9">
        <w:trPr>
          <w:tblCellSpacing w:w="15" w:type="dxa"/>
        </w:trPr>
        <w:tc>
          <w:tcPr>
            <w:tcW w:w="0" w:type="auto"/>
            <w:vAlign w:val="center"/>
            <w:hideMark/>
          </w:tcPr>
          <w:p w14:paraId="7ECF6DEE" w14:textId="77777777" w:rsidR="008A0F14" w:rsidRPr="00CF3DBF" w:rsidRDefault="008A0F14" w:rsidP="007C470D">
            <w:pPr>
              <w:spacing w:line="240" w:lineRule="auto"/>
              <w:ind w:firstLine="0"/>
              <w:rPr>
                <w:lang w:val="es-419" w:eastAsia="es-419"/>
              </w:rPr>
            </w:pPr>
            <w:r w:rsidRPr="00CF3DBF">
              <w:rPr>
                <w:lang w:val="es-419" w:eastAsia="es-419"/>
              </w:rPr>
              <w:t xml:space="preserve">Pandemia </w:t>
            </w:r>
            <w:r>
              <w:rPr>
                <w:lang w:val="es-419" w:eastAsia="es-419"/>
              </w:rPr>
              <w:t xml:space="preserve">de </w:t>
            </w:r>
            <w:r w:rsidRPr="00CF3DBF">
              <w:rPr>
                <w:lang w:val="es-419" w:eastAsia="es-419"/>
              </w:rPr>
              <w:t>COVID-19 (</w:t>
            </w:r>
            <w:proofErr w:type="spellStart"/>
            <w:r w:rsidRPr="00CF3DBF">
              <w:rPr>
                <w:lang w:val="es-419" w:eastAsia="es-419"/>
              </w:rPr>
              <w:t>Pcovi</w:t>
            </w:r>
            <w:proofErr w:type="spellEnd"/>
            <w:r w:rsidRPr="00CF3DBF">
              <w:rPr>
                <w:lang w:val="es-419" w:eastAsia="es-419"/>
              </w:rPr>
              <w:t>)</w:t>
            </w:r>
          </w:p>
        </w:tc>
        <w:tc>
          <w:tcPr>
            <w:tcW w:w="0" w:type="auto"/>
            <w:vAlign w:val="center"/>
            <w:hideMark/>
          </w:tcPr>
          <w:p w14:paraId="76B95019"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0.17</w:t>
            </w:r>
          </w:p>
        </w:tc>
        <w:tc>
          <w:tcPr>
            <w:tcW w:w="0" w:type="auto"/>
            <w:vAlign w:val="center"/>
            <w:hideMark/>
          </w:tcPr>
          <w:p w14:paraId="3E42CD09"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0.10</w:t>
            </w:r>
          </w:p>
        </w:tc>
        <w:tc>
          <w:tcPr>
            <w:tcW w:w="0" w:type="auto"/>
            <w:vAlign w:val="center"/>
            <w:hideMark/>
          </w:tcPr>
          <w:p w14:paraId="23C0B926"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1.77</w:t>
            </w:r>
          </w:p>
        </w:tc>
        <w:tc>
          <w:tcPr>
            <w:tcW w:w="0" w:type="auto"/>
            <w:vAlign w:val="center"/>
            <w:hideMark/>
          </w:tcPr>
          <w:p w14:paraId="338BA958"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.081</w:t>
            </w:r>
          </w:p>
        </w:tc>
      </w:tr>
      <w:tr w:rsidR="008A0F14" w:rsidRPr="00CF3DBF" w14:paraId="479B230F" w14:textId="77777777" w:rsidTr="00255DE9">
        <w:trPr>
          <w:tblCellSpacing w:w="15" w:type="dxa"/>
        </w:trPr>
        <w:tc>
          <w:tcPr>
            <w:tcW w:w="0" w:type="auto"/>
            <w:vAlign w:val="center"/>
            <w:hideMark/>
          </w:tcPr>
          <w:p w14:paraId="7858FB6D" w14:textId="77777777" w:rsidR="008A0F14" w:rsidRPr="00CF3DBF" w:rsidRDefault="008A0F14" w:rsidP="007C470D">
            <w:pPr>
              <w:spacing w:line="240" w:lineRule="auto"/>
              <w:ind w:firstLine="0"/>
              <w:rPr>
                <w:lang w:val="es-419" w:eastAsia="es-419"/>
              </w:rPr>
            </w:pPr>
            <w:r w:rsidRPr="00CF3DBF">
              <w:rPr>
                <w:lang w:val="es-419" w:eastAsia="es-419"/>
              </w:rPr>
              <w:t>Clases virtuales (CV)</w:t>
            </w:r>
          </w:p>
        </w:tc>
        <w:tc>
          <w:tcPr>
            <w:tcW w:w="0" w:type="auto"/>
            <w:vAlign w:val="center"/>
            <w:hideMark/>
          </w:tcPr>
          <w:p w14:paraId="08B277C4"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0.35</w:t>
            </w:r>
          </w:p>
        </w:tc>
        <w:tc>
          <w:tcPr>
            <w:tcW w:w="0" w:type="auto"/>
            <w:vAlign w:val="center"/>
            <w:hideMark/>
          </w:tcPr>
          <w:p w14:paraId="41A954B9"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0.10</w:t>
            </w:r>
          </w:p>
        </w:tc>
        <w:tc>
          <w:tcPr>
            <w:tcW w:w="0" w:type="auto"/>
            <w:vAlign w:val="center"/>
            <w:hideMark/>
          </w:tcPr>
          <w:p w14:paraId="182411BB"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3.58</w:t>
            </w:r>
          </w:p>
        </w:tc>
        <w:tc>
          <w:tcPr>
            <w:tcW w:w="0" w:type="auto"/>
            <w:vAlign w:val="center"/>
            <w:hideMark/>
          </w:tcPr>
          <w:p w14:paraId="3AC8E237" w14:textId="77777777" w:rsidR="008A0F14" w:rsidRPr="00CF3DBF" w:rsidRDefault="008A0F14" w:rsidP="00C911C4">
            <w:pPr>
              <w:spacing w:line="240" w:lineRule="auto"/>
              <w:rPr>
                <w:lang w:val="es-419" w:eastAsia="es-419"/>
              </w:rPr>
            </w:pPr>
            <w:r>
              <w:rPr>
                <w:lang w:val="es-419" w:eastAsia="es-419"/>
              </w:rPr>
              <w:t xml:space="preserve">  </w:t>
            </w:r>
            <w:r w:rsidRPr="00CF3DBF">
              <w:rPr>
                <w:lang w:val="es-419" w:eastAsia="es-419"/>
              </w:rPr>
              <w:t>&lt; .001</w:t>
            </w:r>
          </w:p>
        </w:tc>
      </w:tr>
    </w:tbl>
    <w:p w14:paraId="259CD071" w14:textId="37CB7761" w:rsidR="008A0F14" w:rsidRPr="00255DE9" w:rsidRDefault="008A0F14" w:rsidP="00255DE9">
      <w:pPr>
        <w:ind w:firstLine="0"/>
        <w:jc w:val="center"/>
        <w:rPr>
          <w:bdr w:val="none" w:sz="0" w:space="0" w:color="auto" w:frame="1"/>
          <w:lang w:val="es-419" w:eastAsia="es-419"/>
        </w:rPr>
      </w:pPr>
      <w:r w:rsidRPr="00255DE9">
        <w:rPr>
          <w:bdr w:val="none" w:sz="0" w:space="0" w:color="auto" w:frame="1"/>
          <w:lang w:val="es-419" w:eastAsia="es-419"/>
        </w:rPr>
        <w:t>Nota. B = coeficiente no estandarizado; EE = error estándar.</w:t>
      </w:r>
      <w:r w:rsidRPr="00255DE9">
        <w:rPr>
          <w:bdr w:val="none" w:sz="0" w:space="0" w:color="auto" w:frame="1"/>
          <w:lang w:val="es-419" w:eastAsia="es-419"/>
        </w:rPr>
        <w:br/>
        <w:t xml:space="preserve">Modelo: </w:t>
      </w:r>
      <w:proofErr w:type="gramStart"/>
      <w:r w:rsidRPr="00255DE9">
        <w:rPr>
          <w:bdr w:val="none" w:sz="0" w:space="0" w:color="auto" w:frame="1"/>
          <w:lang w:val="es-419" w:eastAsia="es-419"/>
        </w:rPr>
        <w:t>F(</w:t>
      </w:r>
      <w:proofErr w:type="gramEnd"/>
      <w:r w:rsidRPr="00255DE9">
        <w:rPr>
          <w:bdr w:val="none" w:sz="0" w:space="0" w:color="auto" w:frame="1"/>
          <w:lang w:val="es-419" w:eastAsia="es-419"/>
        </w:rPr>
        <w:t xml:space="preserve">2, 77) = 10.15, </w:t>
      </w:r>
      <w:r w:rsidRPr="00255DE9">
        <w:rPr>
          <w:i/>
          <w:iCs/>
          <w:bdr w:val="none" w:sz="0" w:space="0" w:color="auto" w:frame="1"/>
          <w:lang w:val="es-419" w:eastAsia="es-419"/>
        </w:rPr>
        <w:t>p</w:t>
      </w:r>
      <w:r w:rsidRPr="00255DE9">
        <w:rPr>
          <w:bdr w:val="none" w:sz="0" w:space="0" w:color="auto" w:frame="1"/>
          <w:lang w:val="es-419" w:eastAsia="es-419"/>
        </w:rPr>
        <w:t xml:space="preserve"> &lt; .001; R² = .21; R² ajustado = .19.</w:t>
      </w:r>
    </w:p>
    <w:p w14:paraId="64B30DA7" w14:textId="79D5072B" w:rsidR="0038545E" w:rsidRPr="006B04D5" w:rsidRDefault="0038545E" w:rsidP="0038545E">
      <w:pPr>
        <w:widowControl w:val="0"/>
        <w:autoSpaceDE w:val="0"/>
        <w:autoSpaceDN w:val="0"/>
        <w:ind w:firstLine="0"/>
        <w:jc w:val="center"/>
        <w:rPr>
          <w:lang w:val="es-419" w:eastAsia="en-US"/>
        </w:rPr>
      </w:pPr>
      <w:r w:rsidRPr="006B04D5">
        <w:rPr>
          <w:lang w:val="es-419" w:eastAsia="en-US"/>
        </w:rPr>
        <w:t>Nota. Fuente:</w:t>
      </w:r>
      <w:r w:rsidRPr="006B04D5">
        <w:rPr>
          <w:spacing w:val="-2"/>
          <w:lang w:val="es-419" w:eastAsia="en-US"/>
        </w:rPr>
        <w:t xml:space="preserve"> </w:t>
      </w:r>
      <w:r w:rsidRPr="0038545E">
        <w:rPr>
          <w:spacing w:val="-2"/>
          <w:lang w:val="es-MX" w:eastAsia="en-US"/>
        </w:rPr>
        <w:t xml:space="preserve">Elaboración propia a partir de los </w:t>
      </w:r>
      <w:r w:rsidR="006B04D5">
        <w:rPr>
          <w:spacing w:val="-2"/>
          <w:lang w:val="es-MX" w:eastAsia="en-US"/>
        </w:rPr>
        <w:t xml:space="preserve">resultados </w:t>
      </w:r>
      <w:r w:rsidR="0074422A">
        <w:rPr>
          <w:spacing w:val="-2"/>
          <w:lang w:val="es-MX" w:eastAsia="en-US"/>
        </w:rPr>
        <w:t>generados por</w:t>
      </w:r>
      <w:r w:rsidRPr="0038545E">
        <w:rPr>
          <w:spacing w:val="-2"/>
          <w:lang w:val="es-MX" w:eastAsia="en-US"/>
        </w:rPr>
        <w:t xml:space="preserve"> el paquete </w:t>
      </w:r>
      <w:proofErr w:type="spellStart"/>
      <w:r w:rsidRPr="0038545E">
        <w:rPr>
          <w:spacing w:val="-2"/>
          <w:lang w:val="es-MX" w:eastAsia="en-US"/>
        </w:rPr>
        <w:t>RStudio</w:t>
      </w:r>
      <w:proofErr w:type="spellEnd"/>
      <w:r w:rsidRPr="0038545E">
        <w:rPr>
          <w:spacing w:val="-2"/>
          <w:lang w:val="es-MX" w:eastAsia="en-US"/>
        </w:rPr>
        <w:t>, versión</w:t>
      </w:r>
      <w:r w:rsidRPr="006B04D5">
        <w:rPr>
          <w:spacing w:val="-2"/>
          <w:lang w:val="es-419" w:eastAsia="en-US"/>
        </w:rPr>
        <w:t xml:space="preserve"> </w:t>
      </w:r>
      <w:r w:rsidR="00202724" w:rsidRPr="006B04D5">
        <w:rPr>
          <w:spacing w:val="-2"/>
          <w:lang w:val="es-419" w:eastAsia="en-US"/>
        </w:rPr>
        <w:t>2023.12.</w:t>
      </w:r>
      <w:r w:rsidR="006B04D5" w:rsidRPr="006B04D5">
        <w:rPr>
          <w:spacing w:val="-2"/>
          <w:lang w:val="es-419" w:eastAsia="en-US"/>
        </w:rPr>
        <w:t>1. +</w:t>
      </w:r>
      <w:r w:rsidR="006B04D5">
        <w:rPr>
          <w:spacing w:val="-2"/>
          <w:lang w:val="es-419" w:eastAsia="en-US"/>
        </w:rPr>
        <w:t xml:space="preserve"> </w:t>
      </w:r>
      <w:r w:rsidR="00202724" w:rsidRPr="006B04D5">
        <w:rPr>
          <w:spacing w:val="-2"/>
          <w:lang w:val="es-419" w:eastAsia="en-US"/>
        </w:rPr>
        <w:t>402</w:t>
      </w:r>
    </w:p>
    <w:p w14:paraId="38642BD9" w14:textId="5C46CD0A" w:rsidR="00146446" w:rsidRPr="00A315DD" w:rsidRDefault="00146446" w:rsidP="008A7EEF">
      <w:pPr>
        <w:tabs>
          <w:tab w:val="left" w:pos="2966"/>
        </w:tabs>
      </w:pPr>
      <w:bookmarkStart w:id="7" w:name="_Toc121054720"/>
      <w:r w:rsidRPr="00A315DD">
        <w:t xml:space="preserve">Los coeficientes estimados mostraron que tanto </w:t>
      </w:r>
      <w:r w:rsidR="004A6BA9">
        <w:t>la pandemia de COVID</w:t>
      </w:r>
      <w:r w:rsidR="00483821">
        <w:noBreakHyphen/>
      </w:r>
      <w:r w:rsidRPr="00A315DD">
        <w:t>19 como las clases virtuales tuvieron un impacto positivo en el rendimiento académico, aunque con diferentes niveles de significancia estadística.</w:t>
      </w:r>
    </w:p>
    <w:p w14:paraId="75F2F760" w14:textId="19F995B9" w:rsidR="00146446" w:rsidRPr="00A315DD" w:rsidRDefault="00146446" w:rsidP="008A7EEF">
      <w:pPr>
        <w:tabs>
          <w:tab w:val="left" w:pos="2966"/>
        </w:tabs>
      </w:pPr>
      <w:r w:rsidRPr="00A315DD">
        <w:t xml:space="preserve">La variable CV emergió como el predictor </w:t>
      </w:r>
      <w:r w:rsidR="00662B3E">
        <w:t>con efecto más alto</w:t>
      </w:r>
      <w:r w:rsidRPr="00A315DD">
        <w:t xml:space="preserve"> (</w:t>
      </w:r>
      <w:r w:rsidR="00C24A22">
        <w:t>B</w:t>
      </w:r>
      <w:r w:rsidRPr="00A315DD">
        <w:t xml:space="preserve"> = .35, </w:t>
      </w:r>
      <w:r w:rsidRPr="00C24A22">
        <w:rPr>
          <w:i/>
          <w:iCs/>
        </w:rPr>
        <w:t>p</w:t>
      </w:r>
      <w:r w:rsidRPr="00A315DD">
        <w:t xml:space="preserve"> &lt; .001), indicando </w:t>
      </w:r>
      <w:r w:rsidR="00D177A0" w:rsidRPr="00A315DD">
        <w:t>que,</w:t>
      </w:r>
      <w:r w:rsidRPr="00A315DD">
        <w:t xml:space="preserve"> por cada unidad de incremento en la adaptación a clases virtuales, el rendimiento académico aumentó en aproximadamente 0.35 unidades, manteniendo constantes los demás factores. Por su parte, el impacto de </w:t>
      </w:r>
      <w:r w:rsidR="004A6BA9">
        <w:t>la pandemia de COVID</w:t>
      </w:r>
      <w:r w:rsidR="00483821">
        <w:noBreakHyphen/>
      </w:r>
      <w:r w:rsidRPr="00A315DD">
        <w:t>19 (</w:t>
      </w:r>
      <w:proofErr w:type="spellStart"/>
      <w:r w:rsidRPr="00A315DD">
        <w:t>Pcovi</w:t>
      </w:r>
      <w:proofErr w:type="spellEnd"/>
      <w:r w:rsidRPr="00A315DD">
        <w:t>) mostró un efecto menor pero aún positivo (</w:t>
      </w:r>
      <w:r w:rsidR="00C24A22">
        <w:t>B</w:t>
      </w:r>
      <w:r w:rsidRPr="00A315DD">
        <w:t xml:space="preserve"> = .174, </w:t>
      </w:r>
      <w:r w:rsidRPr="00C24A22">
        <w:rPr>
          <w:i/>
          <w:iCs/>
        </w:rPr>
        <w:t>p</w:t>
      </w:r>
      <w:r w:rsidRPr="00A315DD">
        <w:t xml:space="preserve"> &lt; .1), sugiriendo </w:t>
      </w:r>
      <w:r w:rsidR="000B4AB8" w:rsidRPr="00A315DD">
        <w:t>que,</w:t>
      </w:r>
      <w:r w:rsidRPr="00A315DD">
        <w:t xml:space="preserve"> por cada unidad de cambio en esta variable, el rendimiento académico aumentó en aproximadamente 0.17 unidades.</w:t>
      </w:r>
    </w:p>
    <w:p w14:paraId="4D343BD9" w14:textId="78E682E1" w:rsidR="004E2FA5" w:rsidRDefault="004E2FA5" w:rsidP="008A7EEF">
      <w:pPr>
        <w:tabs>
          <w:tab w:val="left" w:pos="2966"/>
        </w:tabs>
        <w:rPr>
          <w:color w:val="000000" w:themeColor="text1"/>
        </w:rPr>
      </w:pPr>
      <w:r w:rsidRPr="004E2FA5">
        <w:rPr>
          <w:color w:val="000000" w:themeColor="text1"/>
        </w:rPr>
        <w:t xml:space="preserve">El modelo mostró un ajuste moderado, con un </w:t>
      </w:r>
      <w:r w:rsidRPr="004E2FA5">
        <w:rPr>
          <w:i/>
          <w:iCs/>
          <w:color w:val="000000" w:themeColor="text1"/>
        </w:rPr>
        <w:t>R²</w:t>
      </w:r>
      <w:r w:rsidRPr="004E2FA5">
        <w:rPr>
          <w:color w:val="000000" w:themeColor="text1"/>
        </w:rPr>
        <w:t xml:space="preserve"> ajustado de .1881, indicando que cerca de 19% de la variabilidad en el rendimiento académico puede explicarse por las variables incluidas. Aunque el criterio de Falk y Miller (1992), originalmente propuesto para modelos PLS, sugiere que valores de </w:t>
      </w:r>
      <w:r w:rsidRPr="004E2FA5">
        <w:rPr>
          <w:i/>
          <w:iCs/>
          <w:color w:val="000000" w:themeColor="text1"/>
        </w:rPr>
        <w:t>R²</w:t>
      </w:r>
      <w:r w:rsidRPr="004E2FA5">
        <w:rPr>
          <w:color w:val="000000" w:themeColor="text1"/>
        </w:rPr>
        <w:t xml:space="preserve"> superiores a .10 son aceptables, este umbral se considera aquí de manera referencial, ya que el análisis se realizó mediante regresión OLS. En este sentido, el valor obtenido puede considerarse adecuado en estudios sobre </w:t>
      </w:r>
      <w:r w:rsidRPr="004E2FA5">
        <w:rPr>
          <w:color w:val="000000" w:themeColor="text1"/>
        </w:rPr>
        <w:lastRenderedPageBreak/>
        <w:t xml:space="preserve">comportamiento y educación. La prueba </w:t>
      </w:r>
      <w:r w:rsidRPr="004E2FA5">
        <w:rPr>
          <w:i/>
          <w:iCs/>
          <w:color w:val="000000" w:themeColor="text1"/>
        </w:rPr>
        <w:t>F</w:t>
      </w:r>
      <w:r w:rsidRPr="004E2FA5">
        <w:rPr>
          <w:color w:val="000000" w:themeColor="text1"/>
        </w:rPr>
        <w:t xml:space="preserve"> fue significativa (</w:t>
      </w:r>
      <w:proofErr w:type="gramStart"/>
      <w:r w:rsidRPr="004E2FA5">
        <w:rPr>
          <w:i/>
          <w:iCs/>
          <w:color w:val="000000" w:themeColor="text1"/>
        </w:rPr>
        <w:t>F</w:t>
      </w:r>
      <w:r w:rsidRPr="004E2FA5">
        <w:rPr>
          <w:color w:val="000000" w:themeColor="text1"/>
        </w:rPr>
        <w:t>(</w:t>
      </w:r>
      <w:proofErr w:type="gramEnd"/>
      <w:r w:rsidRPr="004E2FA5">
        <w:rPr>
          <w:color w:val="000000" w:themeColor="text1"/>
        </w:rPr>
        <w:t xml:space="preserve">2, 77) = 10.15, </w:t>
      </w:r>
      <w:r w:rsidRPr="004E2FA5">
        <w:rPr>
          <w:i/>
          <w:iCs/>
          <w:color w:val="000000" w:themeColor="text1"/>
        </w:rPr>
        <w:t>p</w:t>
      </w:r>
      <w:r w:rsidRPr="004E2FA5">
        <w:rPr>
          <w:color w:val="000000" w:themeColor="text1"/>
        </w:rPr>
        <w:t xml:space="preserve"> &lt; .001), confirmando la validez global del modelo.</w:t>
      </w:r>
    </w:p>
    <w:p w14:paraId="471EF641" w14:textId="57C3D6C9" w:rsidR="00146446" w:rsidRPr="00A315DD" w:rsidRDefault="00146446" w:rsidP="008A7EEF">
      <w:pPr>
        <w:tabs>
          <w:tab w:val="left" w:pos="2966"/>
        </w:tabs>
      </w:pPr>
      <w:r w:rsidRPr="00A315DD">
        <w:t xml:space="preserve">El análisis de residuales demostró una distribución normal satisfactoria, con un rango </w:t>
      </w:r>
      <w:proofErr w:type="spellStart"/>
      <w:r w:rsidRPr="00A315DD">
        <w:t>intercuartil</w:t>
      </w:r>
      <w:proofErr w:type="spellEnd"/>
      <w:r w:rsidRPr="00A315DD">
        <w:t xml:space="preserve"> de -.31751 a .44243, incluyendo el valor cero dentro del dominio de la distribución normal</w:t>
      </w:r>
      <w:r w:rsidR="00B52A49">
        <w:t xml:space="preserve"> así mismo se hizo</w:t>
      </w:r>
      <w:r w:rsidR="00B52A49" w:rsidRPr="00332B15">
        <w:t xml:space="preserve"> la prueba Shapiro–</w:t>
      </w:r>
      <w:proofErr w:type="spellStart"/>
      <w:r w:rsidR="00B52A49" w:rsidRPr="00332B15">
        <w:t>Wilk</w:t>
      </w:r>
      <w:proofErr w:type="spellEnd"/>
      <w:r w:rsidR="00B52A49" w:rsidRPr="00332B15">
        <w:t xml:space="preserve"> sobre residuos; con N = 80, y se comprobó la evidencia gráfica de la normalidad de los residuales</w:t>
      </w:r>
      <w:r w:rsidRPr="00B52A49">
        <w:t>.</w:t>
      </w:r>
      <w:r w:rsidRPr="00A315DD">
        <w:t xml:space="preserve"> Adicionalmente, la </w:t>
      </w:r>
      <w:r w:rsidR="007B7F55">
        <w:t xml:space="preserve">multicolinealidad o </w:t>
      </w:r>
      <w:r w:rsidRPr="00A315DD">
        <w:t xml:space="preserve">prueba de inflación de varianza para ambas variables independientes resultó menor a </w:t>
      </w:r>
      <w:r w:rsidR="00026CCD">
        <w:t>5 (</w:t>
      </w:r>
      <w:proofErr w:type="spellStart"/>
      <w:r w:rsidR="00026CCD">
        <w:t>VIF_Pcovi</w:t>
      </w:r>
      <w:proofErr w:type="spellEnd"/>
      <w:r w:rsidR="00026CCD">
        <w:t>=1.2 VIF_CV=1.1)</w:t>
      </w:r>
      <w:r w:rsidRPr="00A315DD">
        <w:t>, descartando problemas de colinealidad entre predictores.</w:t>
      </w:r>
      <w:r w:rsidR="00E16FAF">
        <w:t xml:space="preserve"> Se indagó l</w:t>
      </w:r>
      <w:r w:rsidR="00E16FAF" w:rsidRPr="00E16FAF">
        <w:t xml:space="preserve">a homocedasticidad, </w:t>
      </w:r>
      <w:r w:rsidR="00E16FAF">
        <w:t xml:space="preserve">mediante </w:t>
      </w:r>
      <w:r w:rsidR="00E16FAF" w:rsidRPr="00E16FAF">
        <w:t xml:space="preserve">la distribución de los residuos </w:t>
      </w:r>
      <w:r w:rsidR="00E16FAF">
        <w:t>a través de</w:t>
      </w:r>
      <w:r w:rsidR="00E16FAF" w:rsidRPr="00E16FAF">
        <w:t xml:space="preserve"> un gráfico de residuos estandarizados </w:t>
      </w:r>
      <w:r w:rsidR="00E16FAF">
        <w:t>contra</w:t>
      </w:r>
      <w:r w:rsidR="00E16FAF" w:rsidRPr="00E16FAF">
        <w:t xml:space="preserve"> los valores predichos. La distribución mostró un patrón aleatorio sin forma cónica evidente, </w:t>
      </w:r>
      <w:r w:rsidR="00E16FAF">
        <w:t xml:space="preserve">lo que implicó que </w:t>
      </w:r>
      <w:r w:rsidR="00E16FAF" w:rsidRPr="00E16FAF">
        <w:t>la varianza de los errores es constante a lo largo de los niveles de la variable dependiente</w:t>
      </w:r>
      <w:r w:rsidR="00E16FAF">
        <w:t>, por lo que</w:t>
      </w:r>
      <w:r w:rsidR="00E16FAF" w:rsidRPr="00E16FAF">
        <w:t xml:space="preserve"> se cumple el supuesto de homocedasticidad.</w:t>
      </w:r>
      <w:r w:rsidR="00E16FAF">
        <w:t xml:space="preserve"> Para explorar</w:t>
      </w:r>
      <w:r w:rsidR="00E16FAF" w:rsidRPr="00E16FAF">
        <w:t xml:space="preserve"> la independencia de los residuos, se utilizó el estadístico Durbin–Watson, el cual arrojó un valor de </w:t>
      </w:r>
      <w:r w:rsidR="00E16FAF">
        <w:t>1.8</w:t>
      </w:r>
      <w:r w:rsidR="00E16FAF" w:rsidRPr="00E16FAF">
        <w:t xml:space="preserve">. Este valor </w:t>
      </w:r>
      <w:r w:rsidR="00E16FAF">
        <w:t>se ubicó en el rango aceptable (1.5 a 2.5)</w:t>
      </w:r>
      <w:r w:rsidR="00C41CB5">
        <w:t>, lo que determinó la</w:t>
      </w:r>
      <w:r w:rsidR="00E16FAF">
        <w:t xml:space="preserve"> ausencia de</w:t>
      </w:r>
      <w:r w:rsidR="00E16FAF" w:rsidRPr="00E16FAF">
        <w:t xml:space="preserve"> autocorrelación significativa entre los errores. </w:t>
      </w:r>
      <w:r w:rsidR="00C73088">
        <w:t>Lo que evidenció</w:t>
      </w:r>
      <w:r w:rsidR="00E16FAF" w:rsidRPr="00E16FAF">
        <w:t xml:space="preserve"> también el supuesto de independencia de los residuos.</w:t>
      </w:r>
    </w:p>
    <w:p w14:paraId="09D9FEAC" w14:textId="77777777" w:rsidR="00146446" w:rsidRPr="00A315DD" w:rsidRDefault="00146446" w:rsidP="008A7EEF">
      <w:pPr>
        <w:tabs>
          <w:tab w:val="left" w:pos="2966"/>
        </w:tabs>
      </w:pPr>
      <w:r w:rsidRPr="00A315DD">
        <w:t>Estos resultados sugieren que, si bien ambos factores influyeron en el rendimiento académico, la adaptación a las clases virtuales tuvo un impacto más determinante que los efectos generales de la pandemia. Este hallazgo tiene implicaciones importantes para la planificación educativa y el desarrollo de estrategias de enseñanza-aprendizaje en contextos de educación virtual.</w:t>
      </w:r>
    </w:p>
    <w:p w14:paraId="61FF0829" w14:textId="77777777" w:rsidR="00604F91" w:rsidRDefault="00604F91" w:rsidP="008A7EEF">
      <w:pPr>
        <w:tabs>
          <w:tab w:val="left" w:pos="2966"/>
        </w:tabs>
        <w:ind w:firstLine="0"/>
        <w:rPr>
          <w:b/>
          <w:bCs/>
        </w:rPr>
      </w:pPr>
    </w:p>
    <w:p w14:paraId="6BFF06BC" w14:textId="3F66B373" w:rsidR="00113381" w:rsidRPr="00604F91" w:rsidRDefault="00113381" w:rsidP="00604F91">
      <w:pPr>
        <w:tabs>
          <w:tab w:val="left" w:pos="2966"/>
        </w:tabs>
        <w:ind w:firstLine="0"/>
        <w:jc w:val="center"/>
        <w:rPr>
          <w:b/>
          <w:bCs/>
          <w:sz w:val="32"/>
          <w:szCs w:val="32"/>
        </w:rPr>
      </w:pPr>
      <w:r w:rsidRPr="00604F91">
        <w:rPr>
          <w:b/>
          <w:bCs/>
          <w:sz w:val="32"/>
          <w:szCs w:val="32"/>
        </w:rPr>
        <w:t>Discusi</w:t>
      </w:r>
      <w:bookmarkEnd w:id="7"/>
      <w:r w:rsidR="0033796A" w:rsidRPr="00604F91">
        <w:rPr>
          <w:b/>
          <w:bCs/>
          <w:sz w:val="32"/>
          <w:szCs w:val="32"/>
        </w:rPr>
        <w:t>ón</w:t>
      </w:r>
    </w:p>
    <w:p w14:paraId="0A418117" w14:textId="77C07128" w:rsidR="00D177A0" w:rsidRPr="00A315DD" w:rsidRDefault="00D177A0" w:rsidP="008A7EEF">
      <w:pPr>
        <w:tabs>
          <w:tab w:val="left" w:pos="2966"/>
        </w:tabs>
      </w:pPr>
      <w:r w:rsidRPr="00A315DD">
        <w:t xml:space="preserve">Los hallazgos de esta investigación proporcionan una perspectiva significativa sobre la transformación educativa durante </w:t>
      </w:r>
      <w:r w:rsidR="004A6BA9">
        <w:t>la pandemia de COVID</w:t>
      </w:r>
      <w:r w:rsidR="00483821">
        <w:noBreakHyphen/>
      </w:r>
      <w:r w:rsidRPr="00A315DD">
        <w:t xml:space="preserve">19 en el contexto de la educación superior mexicana, específicamente en Ciudad Victoria, Tamaulipas. El análisis de regresión múltiple reveló que la adaptación a las clases virtuales tuvo un </w:t>
      </w:r>
      <w:r w:rsidR="007225ED">
        <w:t>efecto mayor</w:t>
      </w:r>
      <w:r w:rsidRPr="00A315DD">
        <w:t xml:space="preserve"> en el rendimiento académico que los efectos generales de la pandemia, lo cual coincide con </w:t>
      </w:r>
      <w:r w:rsidR="00DF1B08">
        <w:t xml:space="preserve">García </w:t>
      </w:r>
      <w:r w:rsidR="00DF1B08" w:rsidRPr="00E03690">
        <w:t>et al.</w:t>
      </w:r>
      <w:r w:rsidRPr="00E03690">
        <w:t xml:space="preserve"> (202</w:t>
      </w:r>
      <w:r w:rsidR="00DF1B08" w:rsidRPr="00E03690">
        <w:t>2</w:t>
      </w:r>
      <w:r w:rsidRPr="00E03690">
        <w:t xml:space="preserve">) </w:t>
      </w:r>
      <w:r w:rsidR="00090297">
        <w:t xml:space="preserve">quienes </w:t>
      </w:r>
      <w:r w:rsidRPr="00E03690">
        <w:t>encontr</w:t>
      </w:r>
      <w:r w:rsidR="008B78D5" w:rsidRPr="00E03690">
        <w:t>aron</w:t>
      </w:r>
      <w:r w:rsidRPr="00E03690">
        <w:t xml:space="preserve"> una</w:t>
      </w:r>
      <w:r w:rsidRPr="00A315DD">
        <w:t xml:space="preserve"> correlación positiva entre las competencias digitales y el rendimiento académico.</w:t>
      </w:r>
    </w:p>
    <w:p w14:paraId="0E0216FE" w14:textId="00557746" w:rsidR="00D177A0" w:rsidRPr="00A315DD" w:rsidRDefault="00D177A0" w:rsidP="008A7EEF">
      <w:pPr>
        <w:tabs>
          <w:tab w:val="left" w:pos="2966"/>
        </w:tabs>
      </w:pPr>
      <w:r w:rsidRPr="00A315DD">
        <w:lastRenderedPageBreak/>
        <w:t xml:space="preserve">Los resultados sobre la adaptación tecnológica son particularmente notables. El alto porcentaje (82%) de estudiantes que </w:t>
      </w:r>
      <w:r w:rsidR="0070063A">
        <w:t>manifest</w:t>
      </w:r>
      <w:r w:rsidR="00A11026">
        <w:t>ó</w:t>
      </w:r>
      <w:r w:rsidRPr="00A315DD">
        <w:t xml:space="preserve"> facilidad en el uso de plataformas virtuales contrasta con los hallazgos de </w:t>
      </w:r>
      <w:proofErr w:type="spellStart"/>
      <w:r w:rsidRPr="00A315DD">
        <w:t>Jusufi</w:t>
      </w:r>
      <w:proofErr w:type="spellEnd"/>
      <w:r w:rsidRPr="00A315DD">
        <w:t xml:space="preserve"> et al. (2023)</w:t>
      </w:r>
      <w:r w:rsidR="001C7788">
        <w:t xml:space="preserve">, quienes encontraron mayores dificultades en la adaptación tecnológica y con los de </w:t>
      </w:r>
      <w:proofErr w:type="spellStart"/>
      <w:r w:rsidR="001C7788">
        <w:t>Gervacio</w:t>
      </w:r>
      <w:proofErr w:type="spellEnd"/>
      <w:r w:rsidR="001C7788">
        <w:t xml:space="preserve"> y Castillo (2021) que evidenciaron </w:t>
      </w:r>
      <w:r w:rsidR="00DF2AD0">
        <w:t>efectos negativos en rendimiento académico causados por factores socioeconómicos que afectaron condiciones socioemocionales</w:t>
      </w:r>
      <w:r w:rsidRPr="00A315DD">
        <w:t xml:space="preserve">. Esta diferencia podría </w:t>
      </w:r>
      <w:r w:rsidR="00AD7BB0">
        <w:t>deber</w:t>
      </w:r>
      <w:r w:rsidRPr="00A315DD">
        <w:t>se a las distintas infraestructuras tecnológicas y contextos socioeconómicos de las poblaciones estudiadas, así como a las medidas de apoyo implementadas por las instituciones educativas.</w:t>
      </w:r>
    </w:p>
    <w:p w14:paraId="0138B444" w14:textId="0204C080" w:rsidR="00D177A0" w:rsidRPr="00A315DD" w:rsidRDefault="00D177A0" w:rsidP="008A7EEF">
      <w:pPr>
        <w:tabs>
          <w:tab w:val="left" w:pos="2966"/>
        </w:tabs>
      </w:pPr>
      <w:r w:rsidRPr="00A315DD">
        <w:t xml:space="preserve">En línea con los hallazgos de </w:t>
      </w:r>
      <w:r w:rsidR="00DA1E42" w:rsidRPr="00A315DD">
        <w:t xml:space="preserve">Condori </w:t>
      </w:r>
      <w:r w:rsidR="00DA1E42">
        <w:t xml:space="preserve">et al. </w:t>
      </w:r>
      <w:r w:rsidRPr="00A315DD">
        <w:t xml:space="preserve">(2021) nuestro estudio identificó desafíos </w:t>
      </w:r>
      <w:r w:rsidR="00F90A80">
        <w:t>esenciales</w:t>
      </w:r>
      <w:r w:rsidRPr="00A315DD">
        <w:t xml:space="preserve"> en la conectividad y el acceso a recursos tecnológicos. Sin embargo, a diferencia de sus resultados que mostraron una desmotivación de 63%, nuestros datos revelan un mayor nivel de compromiso y adaptación, 78% de estudiantes </w:t>
      </w:r>
      <w:r w:rsidR="004D2FDD">
        <w:t>manifestaron</w:t>
      </w:r>
      <w:r w:rsidRPr="00A315DD">
        <w:t xml:space="preserve"> una organización efectiva de sus actividades académicas. Esta divergencia podría explicarse por las diferentes estrategias institucionales implementadas </w:t>
      </w:r>
      <w:r w:rsidR="00AD7BB0">
        <w:t xml:space="preserve">(tutorías continuas, becas de conectividad, donaciones de equipos computacionales) </w:t>
      </w:r>
      <w:r w:rsidRPr="00A315DD">
        <w:t>para apoyar el aprendizaje virtual.</w:t>
      </w:r>
    </w:p>
    <w:p w14:paraId="77684BB3" w14:textId="0FC1D77C" w:rsidR="00D177A0" w:rsidRPr="00A315DD" w:rsidRDefault="00D177A0" w:rsidP="008A7EEF">
      <w:pPr>
        <w:tabs>
          <w:tab w:val="left" w:pos="2966"/>
        </w:tabs>
      </w:pPr>
      <w:r w:rsidRPr="00A315DD">
        <w:t xml:space="preserve">Un hallazgo particularmente relevante es la alta disposición (82%) de los estudiantes para continuar su formación en modalidad virtual, incluso </w:t>
      </w:r>
      <w:r w:rsidR="00896A9F">
        <w:t>en estudios de</w:t>
      </w:r>
      <w:r w:rsidRPr="00A315DD">
        <w:t xml:space="preserve"> posgrado. Esto contrasta con los resultados de Mondo (2021) quien encontró mayor resistencia hacia la educación virtual en estudiantes de California. Esta diferencia podría reflejar variaciones culturales en la aceptación de la educación virtual o diferencias en las expectativas educativas entre ambos contextos.</w:t>
      </w:r>
    </w:p>
    <w:p w14:paraId="772CF84D" w14:textId="5D05A663" w:rsidR="00D177A0" w:rsidRPr="00A315DD" w:rsidRDefault="00D177A0" w:rsidP="008A7EEF">
      <w:pPr>
        <w:tabs>
          <w:tab w:val="left" w:pos="2966"/>
        </w:tabs>
      </w:pPr>
      <w:r w:rsidRPr="00A315DD">
        <w:t xml:space="preserve">Los resultados sobre el impacto en los planes de estudio (83% </w:t>
      </w:r>
      <w:r w:rsidR="004D2FDD">
        <w:t>declararon</w:t>
      </w:r>
      <w:r w:rsidRPr="00A315DD">
        <w:t xml:space="preserve"> cambios </w:t>
      </w:r>
      <w:r w:rsidR="00AD7BB0">
        <w:t>relevantes</w:t>
      </w:r>
      <w:r w:rsidRPr="00A315DD">
        <w:t xml:space="preserve">) coinciden con los hallazgos de </w:t>
      </w:r>
      <w:r w:rsidR="00E4563E" w:rsidRPr="00A315DD">
        <w:t>Inga</w:t>
      </w:r>
      <w:r w:rsidR="00E4563E">
        <w:t>-Lindo y Aguirre-Chávez</w:t>
      </w:r>
      <w:r w:rsidRPr="00A315DD">
        <w:t xml:space="preserve"> (2021) quien</w:t>
      </w:r>
      <w:r w:rsidR="003653CF">
        <w:t>es</w:t>
      </w:r>
      <w:r w:rsidRPr="00A315DD">
        <w:t xml:space="preserve"> también encontr</w:t>
      </w:r>
      <w:r w:rsidR="003653CF">
        <w:t>aron</w:t>
      </w:r>
      <w:r w:rsidRPr="00A315DD">
        <w:t xml:space="preserve"> una transformación sustancial en los enfoques pedagógicos. Sin embargo, mientras Inga</w:t>
      </w:r>
      <w:r w:rsidR="003653CF">
        <w:t>-Lindo y Aguirre-Chávez</w:t>
      </w:r>
      <w:r w:rsidRPr="00A315DD">
        <w:t xml:space="preserve"> </w:t>
      </w:r>
      <w:r w:rsidR="008100C6">
        <w:t>encontraron</w:t>
      </w:r>
      <w:r w:rsidRPr="00A315DD">
        <w:t xml:space="preserve"> efectos predominantemente positivos en la satisfacción estudiantil, nuestros resultados muestran una respuesta más matizada</w:t>
      </w:r>
      <w:r w:rsidR="00427860">
        <w:t xml:space="preserve"> porque </w:t>
      </w:r>
      <w:r w:rsidRPr="00A315DD">
        <w:t xml:space="preserve">72% </w:t>
      </w:r>
      <w:r w:rsidR="005807D0">
        <w:t>indicó</w:t>
      </w:r>
      <w:r w:rsidRPr="00A315DD">
        <w:t xml:space="preserve"> afectaciones en su nivel de dedicación y compromiso.</w:t>
      </w:r>
    </w:p>
    <w:p w14:paraId="133EAB78" w14:textId="24A2257B" w:rsidR="00D177A0" w:rsidRPr="00A315DD" w:rsidRDefault="00D177A0" w:rsidP="008A7EEF">
      <w:pPr>
        <w:tabs>
          <w:tab w:val="left" w:pos="2966"/>
        </w:tabs>
      </w:pPr>
      <w:r w:rsidRPr="00A315DD">
        <w:t xml:space="preserve">La comunicación efectiva entre docentes y estudiantes (75% de aprobación) contrasta con los hallazgos de </w:t>
      </w:r>
      <w:proofErr w:type="spellStart"/>
      <w:r w:rsidRPr="00A315DD">
        <w:t>Acheampong</w:t>
      </w:r>
      <w:proofErr w:type="spellEnd"/>
      <w:r w:rsidRPr="00A315DD">
        <w:t xml:space="preserve"> (2023) </w:t>
      </w:r>
      <w:r w:rsidR="00745A16">
        <w:t xml:space="preserve">indicaron </w:t>
      </w:r>
      <w:r w:rsidRPr="00A315DD">
        <w:t xml:space="preserve">mayores dificultades en la interacción académica. Esta diferencia podría atribuirse a las distintas estrategias de comunicación implementadas por las instituciones </w:t>
      </w:r>
      <w:r w:rsidR="008529C4">
        <w:t>(p.ej.</w:t>
      </w:r>
      <w:r w:rsidR="006564C4">
        <w:t xml:space="preserve"> </w:t>
      </w:r>
      <w:r w:rsidR="008529C4">
        <w:t xml:space="preserve"> </w:t>
      </w:r>
      <w:r w:rsidR="006564C4" w:rsidRPr="006564C4">
        <w:rPr>
          <w:lang w:val="es-MX"/>
        </w:rPr>
        <w:t xml:space="preserve">horarios sincrónicos estables, foros asíncronos, </w:t>
      </w:r>
      <w:r w:rsidR="006564C4" w:rsidRPr="006564C4">
        <w:rPr>
          <w:lang w:val="es-MX"/>
        </w:rPr>
        <w:lastRenderedPageBreak/>
        <w:t xml:space="preserve">retroalimentación con rúbricas) </w:t>
      </w:r>
      <w:r w:rsidRPr="00A315DD">
        <w:t>o a variaciones en las expectativas de interacción profesor-alumno entre diferentes contextos culturales.</w:t>
      </w:r>
    </w:p>
    <w:p w14:paraId="5B6D4275" w14:textId="77777777" w:rsidR="000E3081" w:rsidRDefault="000E3081" w:rsidP="008A7EEF">
      <w:pPr>
        <w:tabs>
          <w:tab w:val="left" w:pos="2966"/>
        </w:tabs>
      </w:pPr>
      <w:r w:rsidRPr="000E3081">
        <w:t>Implicaciones prácticas</w:t>
      </w:r>
    </w:p>
    <w:p w14:paraId="6644DA0E" w14:textId="5FD3CD06" w:rsidR="00D177A0" w:rsidRPr="00A315DD" w:rsidRDefault="00D177A0" w:rsidP="008A7EEF">
      <w:pPr>
        <w:tabs>
          <w:tab w:val="left" w:pos="2966"/>
        </w:tabs>
      </w:pPr>
      <w:r w:rsidRPr="00A315DD">
        <w:t xml:space="preserve">Las implicaciones de nuestros hallazgos </w:t>
      </w:r>
      <w:r w:rsidR="005D7C4C">
        <w:t xml:space="preserve">son consistentes con </w:t>
      </w:r>
      <w:r w:rsidRPr="00A315DD">
        <w:t xml:space="preserve">el trabajo de </w:t>
      </w:r>
      <w:r w:rsidR="00A30DD6">
        <w:t>Erosa et al.</w:t>
      </w:r>
      <w:r w:rsidRPr="00A315DD">
        <w:t xml:space="preserve"> (2021) particularmente en lo referente a la adaptabilidad de los estudiantes a diferentes modalidades de aprendizaje. Sin embargo, mientras </w:t>
      </w:r>
      <w:r w:rsidR="00A30DD6">
        <w:t>Erosa et al.</w:t>
      </w:r>
      <w:r w:rsidRPr="00A315DD">
        <w:t xml:space="preserve"> encontr</w:t>
      </w:r>
      <w:r w:rsidR="00A30DD6">
        <w:t>aron</w:t>
      </w:r>
      <w:r w:rsidRPr="00A315DD">
        <w:t xml:space="preserve"> que un </w:t>
      </w:r>
      <w:r w:rsidR="00867441" w:rsidRPr="00A315DD">
        <w:t>tercio de los estudiantes encuestados</w:t>
      </w:r>
      <w:r w:rsidRPr="00A315DD">
        <w:t xml:space="preserve"> tenía una opinión negativa sobre el aprendizaje logrado, nuestr</w:t>
      </w:r>
      <w:r w:rsidR="006564C4">
        <w:t>as evidencias</w:t>
      </w:r>
      <w:r w:rsidRPr="00A315DD">
        <w:t xml:space="preserve"> </w:t>
      </w:r>
      <w:r w:rsidR="00CE232F">
        <w:t>sugirieron una percepción más positiva porque un 80%</w:t>
      </w:r>
      <w:r w:rsidR="006564C4" w:rsidRPr="006564C4">
        <w:t xml:space="preserve"> </w:t>
      </w:r>
      <w:r w:rsidR="006564C4">
        <w:t>describió un</w:t>
      </w:r>
      <w:r w:rsidRPr="00A315DD">
        <w:t xml:space="preserve"> desarrollo de competencias equivalentes a la modalidad presencial.</w:t>
      </w:r>
    </w:p>
    <w:p w14:paraId="7A6E4584" w14:textId="11695530" w:rsidR="00D177A0" w:rsidRDefault="00D177A0" w:rsidP="008A7EEF">
      <w:pPr>
        <w:tabs>
          <w:tab w:val="left" w:pos="2966"/>
        </w:tabs>
      </w:pPr>
      <w:r w:rsidRPr="00A315DD">
        <w:t xml:space="preserve">Estos contrastes y similitudes con la literatura existente sugieren que la experiencia de adaptación a la educación virtual durante la pandemia </w:t>
      </w:r>
      <w:r w:rsidR="00B0452D">
        <w:t xml:space="preserve">se asoció a </w:t>
      </w:r>
      <w:r w:rsidR="00B0452D" w:rsidRPr="00A315DD">
        <w:t>factores</w:t>
      </w:r>
      <w:r w:rsidRPr="00A315DD">
        <w:t xml:space="preserve"> contextuales, incluyendo la infraestructura institucional, el apoyo académico disponible y las características socioculturales de la población estudiantil. Los resultados subrayan la importancia de considerar estos factores al diseñar e implementar estrategias de educación virtual en el futuro.</w:t>
      </w:r>
    </w:p>
    <w:p w14:paraId="2D99A5AE" w14:textId="70D95E06" w:rsidR="0025399E" w:rsidRDefault="0025399E" w:rsidP="008A7EEF">
      <w:pPr>
        <w:tabs>
          <w:tab w:val="left" w:pos="2966"/>
        </w:tabs>
      </w:pPr>
      <w:r>
        <w:t>Contribución teórica</w:t>
      </w:r>
    </w:p>
    <w:p w14:paraId="39341423" w14:textId="7A75CBEA" w:rsidR="0025399E" w:rsidRDefault="0025399E" w:rsidP="008A7EEF">
      <w:pPr>
        <w:tabs>
          <w:tab w:val="left" w:pos="2966"/>
        </w:tabs>
      </w:pPr>
      <w:r>
        <w:t>El presente estudio aporta evidencia empírica que matiza la literatura existente sobre competencias digitales y rendimiento académico en contextos de educación virtual. A diferencia de investigaciones previas que enfatizan los efectos negativos de la virtualidad durante la pandemia, los resultados aquí obtenidos muestran que la adaptación tecnológica y el desarrollo de habilidades digitales pueden tener un efecto positivo en el rendimiento académico, incluso bajo condiciones adversas.</w:t>
      </w:r>
    </w:p>
    <w:p w14:paraId="421EAB12" w14:textId="77777777" w:rsidR="0025399E" w:rsidRPr="0025399E" w:rsidRDefault="0025399E" w:rsidP="008A7EEF">
      <w:pPr>
        <w:tabs>
          <w:tab w:val="left" w:pos="2966"/>
        </w:tabs>
      </w:pPr>
      <w:r w:rsidRPr="0025399E">
        <w:t>Limitaciones del estudio</w:t>
      </w:r>
    </w:p>
    <w:p w14:paraId="2D95992C" w14:textId="664F961C" w:rsidR="0025399E" w:rsidRPr="0025399E" w:rsidRDefault="0025399E" w:rsidP="008A7EEF">
      <w:pPr>
        <w:tabs>
          <w:tab w:val="left" w:pos="2966"/>
        </w:tabs>
      </w:pPr>
      <w:r w:rsidRPr="0025399E">
        <w:t xml:space="preserve">A pesar de los aportes, este estudio presenta algunas limitaciones </w:t>
      </w:r>
      <w:r w:rsidR="007101D7">
        <w:t xml:space="preserve">como la composición de </w:t>
      </w:r>
      <w:r w:rsidRPr="0025399E">
        <w:t xml:space="preserve">la muestra </w:t>
      </w:r>
      <w:r w:rsidR="007101D7">
        <w:t>de</w:t>
      </w:r>
      <w:r w:rsidRPr="0025399E">
        <w:t xml:space="preserve"> 80 participantes de una sola ciudad (Ciudad Victoria, Tamaulipas), lo que restringe la generalización de los hallazgos a otros contextos geográficos o institucionales. Además, la información se obtuvo mediante la percepción de </w:t>
      </w:r>
      <w:r w:rsidR="007101D7" w:rsidRPr="0025399E">
        <w:t>los estudiantes</w:t>
      </w:r>
      <w:r w:rsidRPr="0025399E">
        <w:t xml:space="preserve">, lo que puede implicar sesgos de percepción o deseabilidad social. </w:t>
      </w:r>
    </w:p>
    <w:p w14:paraId="5E339CDF" w14:textId="77777777" w:rsidR="00604F91" w:rsidRDefault="00604F91" w:rsidP="008A7EEF">
      <w:pPr>
        <w:tabs>
          <w:tab w:val="left" w:pos="2966"/>
        </w:tabs>
        <w:ind w:firstLine="0"/>
        <w:rPr>
          <w:b/>
          <w:bCs/>
        </w:rPr>
      </w:pPr>
    </w:p>
    <w:p w14:paraId="42CC927F" w14:textId="77777777" w:rsidR="00E905CE" w:rsidRDefault="00E905CE" w:rsidP="008A7EEF">
      <w:pPr>
        <w:tabs>
          <w:tab w:val="left" w:pos="2966"/>
        </w:tabs>
        <w:ind w:firstLine="0"/>
        <w:rPr>
          <w:b/>
          <w:bCs/>
        </w:rPr>
      </w:pPr>
    </w:p>
    <w:p w14:paraId="18E64F62" w14:textId="77777777" w:rsidR="00E905CE" w:rsidRDefault="00E905CE" w:rsidP="008A7EEF">
      <w:pPr>
        <w:tabs>
          <w:tab w:val="left" w:pos="2966"/>
        </w:tabs>
        <w:ind w:firstLine="0"/>
        <w:rPr>
          <w:b/>
          <w:bCs/>
        </w:rPr>
      </w:pPr>
    </w:p>
    <w:p w14:paraId="0DF80B1E" w14:textId="77777777" w:rsidR="00E905CE" w:rsidRDefault="00E905CE" w:rsidP="008A7EEF">
      <w:pPr>
        <w:tabs>
          <w:tab w:val="left" w:pos="2966"/>
        </w:tabs>
        <w:ind w:firstLine="0"/>
        <w:rPr>
          <w:b/>
          <w:bCs/>
        </w:rPr>
      </w:pPr>
    </w:p>
    <w:p w14:paraId="3BFD42B5" w14:textId="3AAEC7CB" w:rsidR="00E749DD" w:rsidRPr="00604F91" w:rsidRDefault="00E749DD" w:rsidP="00604F91">
      <w:pPr>
        <w:tabs>
          <w:tab w:val="left" w:pos="2966"/>
        </w:tabs>
        <w:ind w:firstLine="0"/>
        <w:jc w:val="center"/>
        <w:rPr>
          <w:b/>
          <w:bCs/>
          <w:sz w:val="32"/>
          <w:szCs w:val="32"/>
        </w:rPr>
      </w:pPr>
      <w:r w:rsidRPr="00604F91">
        <w:rPr>
          <w:b/>
          <w:bCs/>
          <w:sz w:val="32"/>
          <w:szCs w:val="32"/>
        </w:rPr>
        <w:lastRenderedPageBreak/>
        <w:t>Conclusiones</w:t>
      </w:r>
    </w:p>
    <w:p w14:paraId="697C4B6A" w14:textId="62D24EFB" w:rsidR="00E749DD" w:rsidRPr="00A315DD" w:rsidRDefault="00E749DD" w:rsidP="008A7EEF">
      <w:pPr>
        <w:tabs>
          <w:tab w:val="left" w:pos="2966"/>
        </w:tabs>
      </w:pPr>
      <w:bookmarkStart w:id="8" w:name="_Toc121054724"/>
      <w:r w:rsidRPr="00A315DD">
        <w:t xml:space="preserve">La evolución de la educación universitaria durante la pandemia demostró ser un proceso de adaptación complejo pero transformador. El análisis de regresión múltiple reveló que las clases virtuales tuvieron un impacto </w:t>
      </w:r>
      <w:r w:rsidR="0025426A" w:rsidRPr="00A315DD">
        <w:t>m</w:t>
      </w:r>
      <w:r w:rsidR="0025426A">
        <w:t xml:space="preserve">ayor </w:t>
      </w:r>
      <w:r w:rsidR="0025426A" w:rsidRPr="00A315DD">
        <w:t>(</w:t>
      </w:r>
      <w:r w:rsidR="007101D7">
        <w:t>B</w:t>
      </w:r>
      <w:r w:rsidRPr="00A315DD">
        <w:t xml:space="preserve"> = .35104, </w:t>
      </w:r>
      <w:r w:rsidRPr="007101D7">
        <w:rPr>
          <w:i/>
          <w:iCs/>
        </w:rPr>
        <w:t>p</w:t>
      </w:r>
      <w:r w:rsidRPr="00A315DD">
        <w:t xml:space="preserve"> &lt; .001) en el rendimiento académico que los efectos generales de la pandemia (</w:t>
      </w:r>
      <w:r w:rsidR="007101D7">
        <w:t>B</w:t>
      </w:r>
      <w:r w:rsidRPr="00A315DD">
        <w:t xml:space="preserve"> = .17481, </w:t>
      </w:r>
      <w:r w:rsidRPr="007101D7">
        <w:rPr>
          <w:i/>
          <w:iCs/>
        </w:rPr>
        <w:t>p</w:t>
      </w:r>
      <w:r w:rsidRPr="00A315DD">
        <w:t xml:space="preserve"> &lt; .1), indicando que, por cada unidad de mejora en la adaptación a las clases virtuales, el rendimiento académico se incrementó en .35 unidades. Este hallazgo cuantitativo respalda la importancia de la adaptación tecnológica en el éxito académico.</w:t>
      </w:r>
    </w:p>
    <w:p w14:paraId="6065FFFE" w14:textId="5DFEC1BC" w:rsidR="00E749DD" w:rsidRPr="00A315DD" w:rsidRDefault="00E749DD" w:rsidP="008A7EEF">
      <w:pPr>
        <w:tabs>
          <w:tab w:val="left" w:pos="2966"/>
        </w:tabs>
      </w:pPr>
      <w:r w:rsidRPr="00A315DD">
        <w:t xml:space="preserve">Respecto al primer objetivo específico, que buscaba determinar el </w:t>
      </w:r>
      <w:r w:rsidR="005503B6">
        <w:t>tamaño del efecto</w:t>
      </w:r>
      <w:r w:rsidRPr="00A315DD">
        <w:t xml:space="preserve"> de </w:t>
      </w:r>
      <w:r w:rsidR="004A6BA9">
        <w:t>la pandemia de COVID</w:t>
      </w:r>
      <w:r w:rsidR="00483821">
        <w:noBreakHyphen/>
      </w:r>
      <w:r w:rsidRPr="00A315DD">
        <w:t xml:space="preserve">19 en el rendimiento académico, los resultados mostraron que, por cada factor relacionado con la pandemia, el rendimiento académico se vio afectado en .17 unidades. Este </w:t>
      </w:r>
      <w:r w:rsidR="005503B6">
        <w:t>efecto</w:t>
      </w:r>
      <w:r w:rsidRPr="00A315DD">
        <w:t xml:space="preserve"> se manifestó en múltiples aspectos, incluyendo cambios en la </w:t>
      </w:r>
      <w:r w:rsidR="005B3A7C">
        <w:t>matrícula</w:t>
      </w:r>
      <w:r w:rsidRPr="00A315DD">
        <w:t xml:space="preserve"> (84% de los estudiantes </w:t>
      </w:r>
      <w:r w:rsidR="00A11026">
        <w:t>declararon</w:t>
      </w:r>
      <w:r w:rsidRPr="00A315DD">
        <w:t xml:space="preserve"> cambios </w:t>
      </w:r>
      <w:r w:rsidR="005B3A7C">
        <w:t>relevantes</w:t>
      </w:r>
      <w:r w:rsidRPr="00A315DD">
        <w:t>) y modificaciones en los planes de estudio (83% confirmaron alteraciones sustanciales).</w:t>
      </w:r>
    </w:p>
    <w:p w14:paraId="441A8EFC" w14:textId="19ED0521" w:rsidR="00E749DD" w:rsidRPr="00A315DD" w:rsidRDefault="00E749DD" w:rsidP="008A7EEF">
      <w:pPr>
        <w:tabs>
          <w:tab w:val="left" w:pos="2966"/>
        </w:tabs>
      </w:pPr>
      <w:r w:rsidRPr="00A315DD">
        <w:t>El segundo objetivo específico, enfocado en evaluar el efecto de las clases virtuales, reveló hallazgos particularmente notables</w:t>
      </w:r>
      <w:r w:rsidR="00FA08A2">
        <w:t>:</w:t>
      </w:r>
      <w:r w:rsidRPr="00A315DD">
        <w:t xml:space="preserve"> 82% de los estudiantes </w:t>
      </w:r>
      <w:r w:rsidR="00A720A2">
        <w:t>manifest</w:t>
      </w:r>
      <w:r w:rsidR="000811C0">
        <w:t>ó</w:t>
      </w:r>
      <w:r w:rsidRPr="00A315DD">
        <w:t xml:space="preserve"> una adaptación exitosa a las plataformas virtuales, y un porcentaje similar mostró disposición para continuar su formación en esta modalidad, incluso </w:t>
      </w:r>
      <w:r w:rsidR="00124E07">
        <w:t>en estudios de</w:t>
      </w:r>
      <w:r w:rsidRPr="00A315DD">
        <w:t xml:space="preserve"> posgrado. La alta tasa de competencia digital </w:t>
      </w:r>
      <w:r w:rsidR="00C14943">
        <w:t xml:space="preserve">percibida </w:t>
      </w:r>
      <w:r w:rsidRPr="00A315DD">
        <w:t xml:space="preserve">(88% de los estudiantes) sugiere que la transición, aunque desafiante, resultó en un fortalecimiento </w:t>
      </w:r>
      <w:r w:rsidR="00427860">
        <w:t>mayor</w:t>
      </w:r>
      <w:r w:rsidRPr="00A315DD">
        <w:t xml:space="preserve"> de las capacidades tecnológicas del alumnado.</w:t>
      </w:r>
      <w:r w:rsidR="004B1BED">
        <w:t xml:space="preserve"> Por los resultados logrados, la pregunta de investigación planteada queda ampliamente contestada y el objetivo general de la misma se alcanzó en su totalidad.</w:t>
      </w:r>
    </w:p>
    <w:p w14:paraId="49EC3FF9" w14:textId="04137AB2" w:rsidR="00E749DD" w:rsidRPr="00A315DD" w:rsidRDefault="00E749DD" w:rsidP="008A7EEF">
      <w:pPr>
        <w:tabs>
          <w:tab w:val="left" w:pos="2966"/>
        </w:tabs>
      </w:pPr>
      <w:r w:rsidRPr="00A315DD">
        <w:t xml:space="preserve">La experiencia general en la educación superior durante este período ha sido </w:t>
      </w:r>
      <w:r w:rsidR="00C14943">
        <w:t>de cambio e innovación</w:t>
      </w:r>
      <w:r w:rsidRPr="00A315DD">
        <w:t xml:space="preserve">. La pandemia actuó como </w:t>
      </w:r>
      <w:r w:rsidR="00EE0AC3">
        <w:t>un motivador</w:t>
      </w:r>
      <w:r w:rsidRPr="00A315DD">
        <w:t xml:space="preserve"> </w:t>
      </w:r>
      <w:r w:rsidR="00EE0AC3">
        <w:t>de</w:t>
      </w:r>
      <w:r w:rsidRPr="00A315DD">
        <w:t xml:space="preserve"> la evolución educativa, acelerando la adopción y apropiación de nuevas tecnologías en el proceso de enseñanza-aprendizaje. Esta transformación no solo representó una respuesta temporal a una crisis, sino que ha establecido nuevos </w:t>
      </w:r>
      <w:r w:rsidR="00C14943">
        <w:t>formatos</w:t>
      </w:r>
      <w:r w:rsidRPr="00A315DD">
        <w:t xml:space="preserve"> educativos que permanecerán como activos valiosos en la formación universitaria.</w:t>
      </w:r>
    </w:p>
    <w:p w14:paraId="660B6DD7" w14:textId="77777777" w:rsidR="00FC1192" w:rsidRDefault="00914A3E" w:rsidP="008A7EEF">
      <w:pPr>
        <w:tabs>
          <w:tab w:val="num" w:pos="720"/>
          <w:tab w:val="left" w:pos="2966"/>
        </w:tabs>
      </w:pPr>
      <w:r w:rsidRPr="00A315DD">
        <w:t xml:space="preserve">Las implicaciones de estos hallazgos sugieren que las instituciones de educación superior deben implementar una serie de medidas estratégicas para capitalizar las lecciones aprendidas durante la pandemia. Es fundamental que las instituciones se enfoquen en </w:t>
      </w:r>
      <w:r w:rsidRPr="00A315DD">
        <w:lastRenderedPageBreak/>
        <w:t xml:space="preserve">mantener y fortalecer las competencias digitales que los estudiantes y docentes desarrollaron durante este período, asegurando que estas habilidades continúen evolucionando en lugar de erosionarse con el tiempo. Paralelamente, resulta crucial la integración permanente de elementos de educación virtual en los programas académicos, reconociendo que estos no son solo herramientas de emergencia, sino componentes valiosos de una educación moderna y efectiva. </w:t>
      </w:r>
    </w:p>
    <w:p w14:paraId="562A2403" w14:textId="2BABA1DB" w:rsidR="00E749DD" w:rsidRPr="00A315DD" w:rsidRDefault="00914A3E" w:rsidP="008A7EEF">
      <w:pPr>
        <w:tabs>
          <w:tab w:val="num" w:pos="720"/>
          <w:tab w:val="left" w:pos="2966"/>
        </w:tabs>
      </w:pPr>
      <w:r w:rsidRPr="00A315DD">
        <w:t xml:space="preserve">Las instituciones también necesitan desarrollar estrategias específicas que aprovechen la nueva disposición demostrada por los estudiantes hacia el aprendizaje virtual, capitalizando este cambio de mentalidad </w:t>
      </w:r>
      <w:r w:rsidR="002E34F4">
        <w:t xml:space="preserve">y las lecciones importantes que la pandemia trajo </w:t>
      </w:r>
      <w:r w:rsidRPr="00A315DD">
        <w:t>para implementar innovaciones educativas más efectivas. Finalmente, es imperativo que las instituciones realicen inversiones significativas en infraestructura tecnológica que pueda soportar adecuadamente los modelos híbridos de educación, asegurando así una transición fluida entre las modalidades presencial y virtual, y garantizando una experiencia educativa de alta calidad en ambos entornos.</w:t>
      </w:r>
    </w:p>
    <w:p w14:paraId="29B476BC" w14:textId="3A1ABB54" w:rsidR="00E749DD" w:rsidRDefault="00E749DD" w:rsidP="008A7EEF">
      <w:pPr>
        <w:tabs>
          <w:tab w:val="left" w:pos="2966"/>
        </w:tabs>
        <w:ind w:firstLine="0"/>
        <w:rPr>
          <w:lang w:val="es-MX"/>
        </w:rPr>
      </w:pPr>
      <w:r w:rsidRPr="00A315DD">
        <w:rPr>
          <w:lang w:val="es-MX"/>
        </w:rPr>
        <w:t xml:space="preserve">En conclusión, aunque la pandemia presentó desafíos </w:t>
      </w:r>
      <w:r w:rsidR="00610F64">
        <w:rPr>
          <w:lang w:val="es-MX"/>
        </w:rPr>
        <w:t>sustantivos</w:t>
      </w:r>
      <w:r w:rsidRPr="00A315DD">
        <w:rPr>
          <w:lang w:val="es-MX"/>
        </w:rPr>
        <w:t xml:space="preserve"> para la comunidad universitaria, también </w:t>
      </w:r>
      <w:r w:rsidR="002E34F4">
        <w:rPr>
          <w:lang w:val="es-MX"/>
        </w:rPr>
        <w:t>contribuyó a</w:t>
      </w:r>
      <w:r w:rsidRPr="00A315DD">
        <w:rPr>
          <w:lang w:val="es-MX"/>
        </w:rPr>
        <w:t xml:space="preserve"> una evolución necesaria en los métodos de enseñanza-aprendizaje. La experiencia ha demostrado que las tecnologías educativas, más que una solución temporal, representan un </w:t>
      </w:r>
      <w:r w:rsidR="009F17EF">
        <w:rPr>
          <w:lang w:val="es-MX"/>
        </w:rPr>
        <w:t xml:space="preserve">potencial activo para fortalecer </w:t>
      </w:r>
      <w:r w:rsidRPr="00A315DD">
        <w:rPr>
          <w:lang w:val="es-MX"/>
        </w:rPr>
        <w:t xml:space="preserve">las capacidades de los educandos. Esta transformación establece las bases para un modelo educativo más resiliente y adaptable, donde la tecnología no solo </w:t>
      </w:r>
      <w:r w:rsidR="00290A3D" w:rsidRPr="00A315DD">
        <w:rPr>
          <w:lang w:val="es-MX"/>
        </w:rPr>
        <w:t>complementa,</w:t>
      </w:r>
      <w:r w:rsidRPr="00A315DD">
        <w:rPr>
          <w:lang w:val="es-MX"/>
        </w:rPr>
        <w:t xml:space="preserve"> sino que enriquece significativamente el proceso de formación académica.</w:t>
      </w:r>
    </w:p>
    <w:p w14:paraId="6ECD2666" w14:textId="77777777" w:rsidR="00604F91" w:rsidRDefault="00604F91" w:rsidP="008A7EEF">
      <w:pPr>
        <w:tabs>
          <w:tab w:val="left" w:pos="2966"/>
        </w:tabs>
        <w:ind w:firstLine="0"/>
        <w:rPr>
          <w:lang w:val="es-MX"/>
        </w:rPr>
      </w:pPr>
    </w:p>
    <w:p w14:paraId="50EA0587" w14:textId="77777777" w:rsidR="00604F91" w:rsidRPr="00604F91" w:rsidRDefault="00604F91" w:rsidP="00604F91">
      <w:pPr>
        <w:tabs>
          <w:tab w:val="left" w:pos="2966"/>
        </w:tabs>
        <w:ind w:firstLine="0"/>
        <w:jc w:val="center"/>
        <w:rPr>
          <w:b/>
          <w:bCs/>
          <w:sz w:val="28"/>
          <w:szCs w:val="28"/>
          <w:lang w:val="es-MX"/>
        </w:rPr>
      </w:pPr>
      <w:r w:rsidRPr="00604F91">
        <w:rPr>
          <w:b/>
          <w:bCs/>
          <w:sz w:val="28"/>
          <w:szCs w:val="28"/>
          <w:lang w:val="es-MX"/>
        </w:rPr>
        <w:t>Futuras líneas de investigación</w:t>
      </w:r>
    </w:p>
    <w:p w14:paraId="3CE2EC2D" w14:textId="77777777" w:rsidR="00604F91" w:rsidRPr="000E3081" w:rsidRDefault="00604F91" w:rsidP="00604F91">
      <w:pPr>
        <w:tabs>
          <w:tab w:val="left" w:pos="2966"/>
        </w:tabs>
        <w:ind w:firstLine="709"/>
        <w:rPr>
          <w:lang w:val="es-419"/>
        </w:rPr>
      </w:pPr>
      <w:r w:rsidRPr="000E3081">
        <w:rPr>
          <w:lang w:val="es-MX"/>
        </w:rPr>
        <w:t>A partir del estudio realizado</w:t>
      </w:r>
      <w:r w:rsidRPr="000E3081">
        <w:rPr>
          <w:lang w:val="es-419"/>
        </w:rPr>
        <w:t xml:space="preserve">, líneas de investigación fundamentadas en los hallazgos y la temática explorada se enumeran a continuación: </w:t>
      </w:r>
    </w:p>
    <w:p w14:paraId="688B55E8" w14:textId="77777777" w:rsidR="00604F91" w:rsidRPr="000E3081" w:rsidRDefault="00604F91" w:rsidP="00604F91">
      <w:pPr>
        <w:tabs>
          <w:tab w:val="left" w:pos="2966"/>
        </w:tabs>
        <w:ind w:firstLine="709"/>
        <w:rPr>
          <w:lang w:val="es-419"/>
        </w:rPr>
      </w:pPr>
      <w:r w:rsidRPr="000E3081">
        <w:rPr>
          <w:lang w:val="es-419"/>
        </w:rPr>
        <w:t>Evaluación longitudinal del impacto de la educación virtual en el rendimiento académico po</w:t>
      </w:r>
      <w:r>
        <w:rPr>
          <w:lang w:val="es-419"/>
        </w:rPr>
        <w:t>st</w:t>
      </w:r>
      <w:r w:rsidRPr="000E3081">
        <w:rPr>
          <w:lang w:val="es-419"/>
        </w:rPr>
        <w:t>pandemia, orientada a determinar cómo las destrezas adquiridas durante la pandemia continúan influyendo (positiva o negativamente) en el rendimiento académico una vez que se ha restablecido la presencialidad o se han implementado modelos híbridos.</w:t>
      </w:r>
    </w:p>
    <w:p w14:paraId="446BA423" w14:textId="77777777" w:rsidR="00604F91" w:rsidRPr="000E3081" w:rsidRDefault="00604F91" w:rsidP="00604F91">
      <w:pPr>
        <w:tabs>
          <w:tab w:val="left" w:pos="2966"/>
        </w:tabs>
        <w:ind w:firstLine="709"/>
        <w:rPr>
          <w:lang w:val="es-419"/>
        </w:rPr>
      </w:pPr>
      <w:r w:rsidRPr="000E3081">
        <w:rPr>
          <w:lang w:val="es-419"/>
        </w:rPr>
        <w:t>Estudios comparativos entre modalidades de enseñanza (presencial, virtual e híbrida), enfocada en establecer</w:t>
      </w:r>
      <w:r w:rsidRPr="000E3081">
        <w:rPr>
          <w:b/>
          <w:bCs/>
          <w:lang w:val="es-419"/>
        </w:rPr>
        <w:t xml:space="preserve"> </w:t>
      </w:r>
      <w:r w:rsidRPr="000E3081">
        <w:rPr>
          <w:lang w:val="es-419"/>
        </w:rPr>
        <w:t>las diferencias en rendimiento, satisfacción y competencias en estudiantes que cursan programas bajo distintas modalidades educativas.</w:t>
      </w:r>
    </w:p>
    <w:p w14:paraId="70849A0B" w14:textId="77777777" w:rsidR="00604F91" w:rsidRPr="000E3081" w:rsidRDefault="00604F91" w:rsidP="00604F91">
      <w:pPr>
        <w:tabs>
          <w:tab w:val="left" w:pos="2966"/>
        </w:tabs>
        <w:ind w:firstLine="709"/>
        <w:rPr>
          <w:lang w:val="es-419"/>
        </w:rPr>
      </w:pPr>
      <w:r w:rsidRPr="000E3081">
        <w:rPr>
          <w:lang w:val="es-419"/>
        </w:rPr>
        <w:lastRenderedPageBreak/>
        <w:t>Análisis del desarrollo y sostenibilidad de competencias digitales en docentes y estudiantes, orientada a determinar</w:t>
      </w:r>
      <w:r w:rsidRPr="000E3081">
        <w:rPr>
          <w:b/>
          <w:bCs/>
          <w:lang w:val="es-419"/>
        </w:rPr>
        <w:t xml:space="preserve"> </w:t>
      </w:r>
      <w:r w:rsidRPr="000E3081">
        <w:rPr>
          <w:lang w:val="es-419"/>
        </w:rPr>
        <w:t>si las competencias digitales adquiridas durante la pandemia se mantienen, evolucionan o disminuyen con el tiempo, y qué factores influyen en su sostenibilidad.</w:t>
      </w:r>
      <w:r>
        <w:rPr>
          <w:lang w:val="es-419"/>
        </w:rPr>
        <w:t xml:space="preserve"> Considerar variables predictoras </w:t>
      </w:r>
      <w:r w:rsidRPr="00193E29">
        <w:rPr>
          <w:lang w:val="es-MX"/>
        </w:rPr>
        <w:t>(p. ej., apoyo institucional, nivel socioeconómico)</w:t>
      </w:r>
      <w:r>
        <w:rPr>
          <w:lang w:val="es-MX"/>
        </w:rPr>
        <w:t xml:space="preserve"> si se planea un modelado longitudinal.</w:t>
      </w:r>
    </w:p>
    <w:p w14:paraId="2A169534" w14:textId="77777777" w:rsidR="00604F91" w:rsidRPr="000E3081" w:rsidRDefault="00604F91" w:rsidP="00604F91">
      <w:pPr>
        <w:tabs>
          <w:tab w:val="left" w:pos="2966"/>
        </w:tabs>
        <w:ind w:firstLine="709"/>
        <w:rPr>
          <w:lang w:val="es-419"/>
        </w:rPr>
      </w:pPr>
      <w:r w:rsidRPr="000E3081">
        <w:rPr>
          <w:lang w:val="es-419"/>
        </w:rPr>
        <w:t xml:space="preserve">Diseño y </w:t>
      </w:r>
      <w:r w:rsidRPr="00604F91">
        <w:rPr>
          <w:lang w:val="es-419"/>
        </w:rPr>
        <w:t>evaluación de modelos pedagógicos híbridos adaptativos orientado a desarrollar e implantar modelos educativos que incluyan elementos presenciales y virtuales de forma dinámica, y evaluar su efectividad académica</w:t>
      </w:r>
      <w:r w:rsidRPr="000E3081">
        <w:rPr>
          <w:lang w:val="es-419"/>
        </w:rPr>
        <w:t xml:space="preserve"> y pedagógica</w:t>
      </w:r>
      <w:r>
        <w:rPr>
          <w:lang w:val="es-419"/>
        </w:rPr>
        <w:t xml:space="preserve"> y además definir </w:t>
      </w:r>
      <w:r w:rsidRPr="00A15BFD">
        <w:rPr>
          <w:lang w:val="es-MX"/>
        </w:rPr>
        <w:t xml:space="preserve">criterios de efectividad (p. ej., métricas de aprendizaje, retención, </w:t>
      </w:r>
      <w:proofErr w:type="spellStart"/>
      <w:r w:rsidRPr="00A15BFD">
        <w:rPr>
          <w:lang w:val="es-MX"/>
        </w:rPr>
        <w:t>engagement</w:t>
      </w:r>
      <w:proofErr w:type="spellEnd"/>
      <w:r w:rsidRPr="00A15BFD">
        <w:rPr>
          <w:lang w:val="es-MX"/>
        </w:rPr>
        <w:t>).</w:t>
      </w:r>
    </w:p>
    <w:p w14:paraId="6FBFC7B3" w14:textId="77777777" w:rsidR="001025A3" w:rsidRPr="00D770F1" w:rsidRDefault="001025A3" w:rsidP="008A7EEF">
      <w:pPr>
        <w:tabs>
          <w:tab w:val="left" w:pos="2966"/>
        </w:tabs>
        <w:ind w:firstLine="0"/>
        <w:rPr>
          <w:lang w:val="es-419"/>
        </w:rPr>
      </w:pPr>
    </w:p>
    <w:p w14:paraId="1A649E3B" w14:textId="7D74F003" w:rsidR="00F5422A" w:rsidRPr="008A7EEF" w:rsidRDefault="00F5422A" w:rsidP="008A7EEF">
      <w:pPr>
        <w:tabs>
          <w:tab w:val="left" w:pos="2966"/>
        </w:tabs>
        <w:ind w:firstLine="0"/>
        <w:rPr>
          <w:rFonts w:asciiTheme="minorHAnsi" w:hAnsiTheme="minorHAnsi" w:cstheme="minorHAnsi"/>
          <w:b/>
          <w:bCs/>
          <w:sz w:val="28"/>
          <w:szCs w:val="28"/>
          <w:lang w:val="en-US"/>
        </w:rPr>
      </w:pPr>
      <w:proofErr w:type="spellStart"/>
      <w:r w:rsidRPr="008A7EEF">
        <w:rPr>
          <w:rFonts w:asciiTheme="minorHAnsi" w:hAnsiTheme="minorHAnsi" w:cstheme="minorHAnsi"/>
          <w:b/>
          <w:bCs/>
          <w:sz w:val="28"/>
          <w:szCs w:val="28"/>
          <w:lang w:val="en-US"/>
        </w:rPr>
        <w:t>Referencias</w:t>
      </w:r>
      <w:proofErr w:type="spellEnd"/>
    </w:p>
    <w:p w14:paraId="332CB4A5" w14:textId="77777777" w:rsidR="007B739A" w:rsidRPr="0081088B" w:rsidRDefault="007B739A" w:rsidP="008A7EEF">
      <w:pPr>
        <w:tabs>
          <w:tab w:val="left" w:pos="2966"/>
        </w:tabs>
        <w:ind w:left="567" w:hanging="567"/>
        <w:rPr>
          <w:lang w:val="es-MX"/>
        </w:rPr>
      </w:pPr>
      <w:r w:rsidRPr="000C5F1D">
        <w:rPr>
          <w:lang w:val="en-US"/>
        </w:rPr>
        <w:t xml:space="preserve">Acheampong, J. (2023). </w:t>
      </w:r>
      <w:r w:rsidRPr="0081088B">
        <w:rPr>
          <w:lang w:val="en-US"/>
        </w:rPr>
        <w:t xml:space="preserve">The impact of COVID-19 on students’ academic performance: The case of the university of Ghana business school. </w:t>
      </w:r>
      <w:proofErr w:type="spellStart"/>
      <w:r w:rsidRPr="0081088B">
        <w:rPr>
          <w:i/>
          <w:iCs/>
          <w:lang w:val="es-MX"/>
        </w:rPr>
        <w:t>Cogent</w:t>
      </w:r>
      <w:proofErr w:type="spellEnd"/>
      <w:r w:rsidRPr="0081088B">
        <w:rPr>
          <w:i/>
          <w:iCs/>
          <w:lang w:val="es-MX"/>
        </w:rPr>
        <w:t xml:space="preserve"> </w:t>
      </w:r>
      <w:proofErr w:type="spellStart"/>
      <w:r w:rsidRPr="0081088B">
        <w:rPr>
          <w:i/>
          <w:iCs/>
          <w:lang w:val="es-MX"/>
        </w:rPr>
        <w:t>Education</w:t>
      </w:r>
      <w:proofErr w:type="spellEnd"/>
      <w:r w:rsidRPr="0081088B">
        <w:rPr>
          <w:i/>
          <w:iCs/>
          <w:lang w:val="es-MX"/>
        </w:rPr>
        <w:t>, 10,</w:t>
      </w:r>
      <w:r w:rsidRPr="0081088B">
        <w:rPr>
          <w:lang w:val="es-MX"/>
        </w:rPr>
        <w:t xml:space="preserve"> 1-13. https://doi.org/10.1080/2331186X.2023.2186011</w:t>
      </w:r>
    </w:p>
    <w:p w14:paraId="551AF335" w14:textId="77777777" w:rsidR="007B739A" w:rsidRPr="0081088B" w:rsidRDefault="007B739A" w:rsidP="008A7EEF">
      <w:pPr>
        <w:tabs>
          <w:tab w:val="left" w:pos="2966"/>
        </w:tabs>
        <w:ind w:left="567" w:hanging="567"/>
        <w:rPr>
          <w:lang w:val="es-MX"/>
        </w:rPr>
      </w:pPr>
      <w:r w:rsidRPr="0081088B">
        <w:rPr>
          <w:lang w:val="es-MX"/>
        </w:rPr>
        <w:t xml:space="preserve">Africano, B.B. y Anzola, M.T. (2018). El acto educativo virtual. Una visión desde la confianza. </w:t>
      </w:r>
      <w:r w:rsidRPr="0081088B">
        <w:rPr>
          <w:i/>
          <w:iCs/>
          <w:lang w:val="es-MX"/>
        </w:rPr>
        <w:t>Educere 22(73)</w:t>
      </w:r>
      <w:r w:rsidRPr="0081088B">
        <w:rPr>
          <w:lang w:val="es-MX"/>
        </w:rPr>
        <w:t>, 521-531. https://www.redalyc.org/articulo.oa?id=35656676003</w:t>
      </w:r>
    </w:p>
    <w:p w14:paraId="05F12D39" w14:textId="77777777" w:rsidR="007B739A" w:rsidRPr="0081088B" w:rsidRDefault="007B739A" w:rsidP="008A7EEF">
      <w:pPr>
        <w:tabs>
          <w:tab w:val="left" w:pos="2966"/>
        </w:tabs>
        <w:ind w:left="567" w:hanging="567"/>
        <w:rPr>
          <w:lang w:val="es-MX"/>
        </w:rPr>
      </w:pPr>
      <w:r w:rsidRPr="0081088B">
        <w:rPr>
          <w:lang w:val="es-MX"/>
        </w:rPr>
        <w:t xml:space="preserve">Alcántara, A. (2020). Educación superior y COVID-19: una perspectiva comparada. En H. Casanova (coord.), </w:t>
      </w:r>
      <w:r w:rsidRPr="0081088B">
        <w:rPr>
          <w:i/>
          <w:iCs/>
          <w:lang w:val="es-MX"/>
        </w:rPr>
        <w:t>Educación y pandemia: una visión académica</w:t>
      </w:r>
      <w:r w:rsidRPr="0081088B">
        <w:rPr>
          <w:lang w:val="es-MX"/>
        </w:rPr>
        <w:t xml:space="preserve">,75-82. UNAM. </w:t>
      </w:r>
    </w:p>
    <w:p w14:paraId="10608594" w14:textId="1EDAAE77" w:rsidR="007B739A" w:rsidRPr="0081088B" w:rsidRDefault="007B739A" w:rsidP="008A7EEF">
      <w:pPr>
        <w:tabs>
          <w:tab w:val="left" w:pos="2966"/>
        </w:tabs>
        <w:ind w:left="567" w:hanging="567"/>
        <w:rPr>
          <w:lang w:val="es-MX"/>
        </w:rPr>
      </w:pPr>
      <w:proofErr w:type="spellStart"/>
      <w:r w:rsidRPr="0081088B">
        <w:rPr>
          <w:lang w:val="es-MX"/>
        </w:rPr>
        <w:t>Almiron</w:t>
      </w:r>
      <w:proofErr w:type="spellEnd"/>
      <w:r w:rsidRPr="0081088B">
        <w:rPr>
          <w:lang w:val="es-MX"/>
        </w:rPr>
        <w:t xml:space="preserve">, M.E. y Porro, S. (2014). Los docentes en la Sociedad de la Información: reconfiguración de roles y nuevas problemáticas. </w:t>
      </w:r>
      <w:r w:rsidRPr="0081088B">
        <w:rPr>
          <w:i/>
          <w:iCs/>
          <w:lang w:val="es-MX"/>
        </w:rPr>
        <w:t>IE Comunicaciones</w:t>
      </w:r>
      <w:r w:rsidRPr="0081088B">
        <w:rPr>
          <w:lang w:val="es-MX"/>
        </w:rPr>
        <w:t xml:space="preserve">, </w:t>
      </w:r>
      <w:r w:rsidRPr="0081088B">
        <w:rPr>
          <w:i/>
          <w:iCs/>
          <w:lang w:val="es-MX"/>
        </w:rPr>
        <w:t>19</w:t>
      </w:r>
      <w:r w:rsidRPr="0081088B">
        <w:rPr>
          <w:lang w:val="es-MX"/>
        </w:rPr>
        <w:t xml:space="preserve">, 17-31. </w:t>
      </w:r>
      <w:r w:rsidR="002F4AA4" w:rsidRPr="002F4AA4">
        <w:rPr>
          <w:lang w:val="es-MX"/>
        </w:rPr>
        <w:t>http://161.67.140.29/iecom/index.php/IECom/article/view/238</w:t>
      </w:r>
    </w:p>
    <w:p w14:paraId="61F13623" w14:textId="4AE80B73" w:rsidR="007B739A" w:rsidRPr="0081088B" w:rsidRDefault="007B739A" w:rsidP="008A7EEF">
      <w:pPr>
        <w:tabs>
          <w:tab w:val="left" w:pos="2966"/>
        </w:tabs>
        <w:ind w:left="567" w:hanging="567"/>
        <w:rPr>
          <w:lang w:val="es-MX"/>
        </w:rPr>
      </w:pPr>
      <w:r w:rsidRPr="0081088B">
        <w:rPr>
          <w:lang w:val="es-MX"/>
        </w:rPr>
        <w:t>Álvaro, M., Bueno, M. J., Calleja, J. A., Cerdán, J., Echeverría, M. J., García, C., Gaviria, J.L., Gómez, C., Jiménez, S.C., López, B., Martín-</w:t>
      </w:r>
      <w:proofErr w:type="spellStart"/>
      <w:r w:rsidRPr="0081088B">
        <w:rPr>
          <w:lang w:val="es-MX"/>
        </w:rPr>
        <w:t>Javato</w:t>
      </w:r>
      <w:proofErr w:type="spellEnd"/>
      <w:r w:rsidRPr="0081088B">
        <w:rPr>
          <w:lang w:val="es-MX"/>
        </w:rPr>
        <w:t xml:space="preserve">, L., Mínguez, A.L, Sánchez, A., y Trillo, C. (1990). </w:t>
      </w:r>
      <w:r w:rsidRPr="0081088B">
        <w:rPr>
          <w:i/>
          <w:iCs/>
          <w:lang w:val="es-MX"/>
        </w:rPr>
        <w:t>Hacia un modelo causal del rendimiento académico</w:t>
      </w:r>
      <w:r w:rsidRPr="0081088B">
        <w:rPr>
          <w:lang w:val="es-MX"/>
        </w:rPr>
        <w:t xml:space="preserve">. </w:t>
      </w:r>
      <w:r w:rsidR="005F47D2">
        <w:rPr>
          <w:lang w:val="es-MX"/>
        </w:rPr>
        <w:t>Ministerio de Educación y Ciencia de España</w:t>
      </w:r>
      <w:r w:rsidRPr="0081088B">
        <w:rPr>
          <w:lang w:val="es-MX"/>
        </w:rPr>
        <w:t>.</w:t>
      </w:r>
    </w:p>
    <w:p w14:paraId="7DB6BF78" w14:textId="77777777" w:rsidR="007B739A" w:rsidRPr="0081088B" w:rsidRDefault="007B739A" w:rsidP="008A7EEF">
      <w:pPr>
        <w:tabs>
          <w:tab w:val="left" w:pos="2966"/>
        </w:tabs>
        <w:ind w:left="567" w:hanging="567"/>
        <w:rPr>
          <w:lang w:val="es-MX"/>
        </w:rPr>
      </w:pPr>
      <w:proofErr w:type="spellStart"/>
      <w:r w:rsidRPr="0081088B">
        <w:rPr>
          <w:lang w:val="es-MX"/>
        </w:rPr>
        <w:t>Azzali</w:t>
      </w:r>
      <w:proofErr w:type="spellEnd"/>
      <w:r w:rsidRPr="0081088B">
        <w:rPr>
          <w:lang w:val="es-MX"/>
        </w:rPr>
        <w:t xml:space="preserve">, S., Mazza, T., y </w:t>
      </w:r>
      <w:proofErr w:type="spellStart"/>
      <w:r w:rsidRPr="0081088B">
        <w:rPr>
          <w:lang w:val="es-MX"/>
        </w:rPr>
        <w:t>Tibiletti</w:t>
      </w:r>
      <w:proofErr w:type="spellEnd"/>
      <w:r w:rsidRPr="0081088B">
        <w:rPr>
          <w:lang w:val="es-MX"/>
        </w:rPr>
        <w:t xml:space="preserve">, V. (2022). </w:t>
      </w:r>
      <w:r w:rsidRPr="0081088B">
        <w:rPr>
          <w:lang w:val="en-US"/>
        </w:rPr>
        <w:t xml:space="preserve">Student engagement and performance: evidence from the first wave of COVID-19 in Italy. </w:t>
      </w:r>
      <w:proofErr w:type="spellStart"/>
      <w:r w:rsidRPr="0081088B">
        <w:rPr>
          <w:i/>
          <w:iCs/>
          <w:lang w:val="es-MX"/>
        </w:rPr>
        <w:t>Accounting</w:t>
      </w:r>
      <w:proofErr w:type="spellEnd"/>
      <w:r w:rsidRPr="0081088B">
        <w:rPr>
          <w:i/>
          <w:iCs/>
          <w:lang w:val="es-MX"/>
        </w:rPr>
        <w:t xml:space="preserve"> </w:t>
      </w:r>
      <w:proofErr w:type="spellStart"/>
      <w:r w:rsidRPr="0081088B">
        <w:rPr>
          <w:i/>
          <w:iCs/>
          <w:lang w:val="es-MX"/>
        </w:rPr>
        <w:t>Education</w:t>
      </w:r>
      <w:proofErr w:type="spellEnd"/>
      <w:r w:rsidRPr="0081088B">
        <w:rPr>
          <w:i/>
          <w:iCs/>
          <w:lang w:val="es-MX"/>
        </w:rPr>
        <w:t>, 33(4)</w:t>
      </w:r>
      <w:r w:rsidRPr="0081088B">
        <w:rPr>
          <w:lang w:val="es-MX"/>
        </w:rPr>
        <w:t>, 479-500. https://doi.org/10.1080/09639284.2022.2081813</w:t>
      </w:r>
    </w:p>
    <w:p w14:paraId="66DC47DE" w14:textId="30ECE076" w:rsidR="007B739A" w:rsidRPr="0081088B" w:rsidRDefault="007B739A" w:rsidP="008A7EEF">
      <w:pPr>
        <w:tabs>
          <w:tab w:val="left" w:pos="2966"/>
        </w:tabs>
        <w:ind w:left="567" w:hanging="567"/>
        <w:rPr>
          <w:lang w:val="es-MX"/>
        </w:rPr>
      </w:pPr>
      <w:r w:rsidRPr="0081088B">
        <w:rPr>
          <w:lang w:val="es-MX"/>
        </w:rPr>
        <w:t xml:space="preserve">Bautista, I., Carrera, G., León, E., y Laverde, D. (2020). Evaluación de satisfacción de los estudiantes sobre las clases virtuales. </w:t>
      </w:r>
      <w:r w:rsidRPr="0081088B">
        <w:rPr>
          <w:i/>
          <w:iCs/>
          <w:lang w:val="es-MX"/>
        </w:rPr>
        <w:t>Revista Minerva: Multidisciplinaria de Investigación Científica, 1(2)</w:t>
      </w:r>
      <w:r w:rsidRPr="0081088B">
        <w:rPr>
          <w:lang w:val="es-MX"/>
        </w:rPr>
        <w:t>, 5-12.</w:t>
      </w:r>
      <w:r w:rsidR="006C791B">
        <w:rPr>
          <w:lang w:val="es-MX"/>
        </w:rPr>
        <w:t xml:space="preserve"> </w:t>
      </w:r>
      <w:r w:rsidR="006C791B" w:rsidRPr="006C791B">
        <w:rPr>
          <w:lang w:val="es-MX"/>
        </w:rPr>
        <w:t>https://doi.org/10.47460/minerva.v1i2.6</w:t>
      </w:r>
    </w:p>
    <w:p w14:paraId="2BBDF16E" w14:textId="18324DF6" w:rsidR="007B739A" w:rsidRPr="0081088B" w:rsidRDefault="007B739A" w:rsidP="008A7EEF">
      <w:pPr>
        <w:tabs>
          <w:tab w:val="left" w:pos="2966"/>
        </w:tabs>
        <w:ind w:left="567" w:hanging="567"/>
        <w:rPr>
          <w:lang w:val="es-MX"/>
        </w:rPr>
      </w:pPr>
      <w:r w:rsidRPr="0081088B">
        <w:rPr>
          <w:lang w:val="es-MX"/>
        </w:rPr>
        <w:lastRenderedPageBreak/>
        <w:t xml:space="preserve">Beltrán, R. (2021). ¿Cuál será el mayor legado de la pandemia por COVID-19 en materia de educación? </w:t>
      </w:r>
      <w:r w:rsidRPr="0081088B">
        <w:rPr>
          <w:i/>
          <w:iCs/>
          <w:lang w:val="es-MX"/>
        </w:rPr>
        <w:t>Educación Médica, 22(S1)</w:t>
      </w:r>
      <w:r w:rsidRPr="0081088B">
        <w:rPr>
          <w:lang w:val="es-MX"/>
        </w:rPr>
        <w:t xml:space="preserve">, </w:t>
      </w:r>
      <w:r w:rsidR="00CA40EF">
        <w:rPr>
          <w:lang w:val="es-MX"/>
        </w:rPr>
        <w:t>S1-S46</w:t>
      </w:r>
      <w:r w:rsidR="00806E15" w:rsidRPr="00806E15">
        <w:rPr>
          <w:lang w:val="es-MX"/>
        </w:rPr>
        <w:t xml:space="preserve">. </w:t>
      </w:r>
      <w:proofErr w:type="spellStart"/>
      <w:r w:rsidR="00B54D1F" w:rsidRPr="00806E15">
        <w:rPr>
          <w:lang w:val="es-MX"/>
        </w:rPr>
        <w:t>doi</w:t>
      </w:r>
      <w:proofErr w:type="spellEnd"/>
      <w:r w:rsidR="00B54D1F" w:rsidRPr="00806E15">
        <w:rPr>
          <w:lang w:val="es-MX"/>
        </w:rPr>
        <w:t>: 10.1016/j.edumed</w:t>
      </w:r>
      <w:r w:rsidR="00806E15" w:rsidRPr="00806E15">
        <w:rPr>
          <w:lang w:val="es-MX"/>
        </w:rPr>
        <w:t>.2020.09.017</w:t>
      </w:r>
    </w:p>
    <w:p w14:paraId="30E3E460" w14:textId="12142B73" w:rsidR="007B739A" w:rsidRDefault="007B739A" w:rsidP="008A7EEF">
      <w:pPr>
        <w:pStyle w:val="Bibliografa"/>
        <w:ind w:left="720" w:hanging="720"/>
        <w:rPr>
          <w:noProof/>
        </w:rPr>
      </w:pPr>
      <w:r>
        <w:rPr>
          <w:noProof/>
        </w:rPr>
        <w:t>Carrazco, S. G. (2021). La problemática educativa en México: lo que dejó la pandemia por COVID</w:t>
      </w:r>
      <w:r w:rsidR="00EB773D">
        <w:rPr>
          <w:noProof/>
        </w:rPr>
        <w:noBreakHyphen/>
      </w:r>
      <w:r>
        <w:rPr>
          <w:noProof/>
        </w:rPr>
        <w:t xml:space="preserve">19. </w:t>
      </w:r>
      <w:r>
        <w:rPr>
          <w:i/>
          <w:iCs/>
          <w:noProof/>
        </w:rPr>
        <w:t>Revista Dilemas Contemporáneos: Educación, Política y Valores, VIII</w:t>
      </w:r>
      <w:r>
        <w:rPr>
          <w:noProof/>
        </w:rPr>
        <w:t>(edición especial), 1-19. doi:https://doi.org/10.46377/dilemas.v8i.2775</w:t>
      </w:r>
    </w:p>
    <w:p w14:paraId="31BD016E" w14:textId="77777777" w:rsidR="007B739A" w:rsidRPr="0081088B" w:rsidRDefault="007B739A" w:rsidP="008A7EEF">
      <w:pPr>
        <w:tabs>
          <w:tab w:val="left" w:pos="2966"/>
        </w:tabs>
        <w:ind w:left="567" w:hanging="567"/>
        <w:rPr>
          <w:lang w:val="es-MX"/>
        </w:rPr>
      </w:pPr>
      <w:r w:rsidRPr="0081088B">
        <w:rPr>
          <w:lang w:val="es-MX"/>
        </w:rPr>
        <w:t xml:space="preserve">Chávez, M., Rivera, V., y Haro, G. (2021). Percepción de la educación virtual en instituciones de educación superior 2020-2020. </w:t>
      </w:r>
      <w:r w:rsidRPr="0081088B">
        <w:rPr>
          <w:i/>
          <w:iCs/>
          <w:lang w:val="es-MX"/>
        </w:rPr>
        <w:t>Revista de Investigación Enlace Universitario, 20(1)</w:t>
      </w:r>
      <w:r w:rsidRPr="0081088B">
        <w:rPr>
          <w:lang w:val="es-MX"/>
        </w:rPr>
        <w:t>, 8-21. https://doi.org/10.33789/ENLACE.20.1.81</w:t>
      </w:r>
    </w:p>
    <w:p w14:paraId="3AECA889" w14:textId="7C754ADF" w:rsidR="007B739A" w:rsidRPr="0081088B" w:rsidRDefault="007B739A" w:rsidP="008A7EEF">
      <w:pPr>
        <w:tabs>
          <w:tab w:val="left" w:pos="2966"/>
        </w:tabs>
        <w:ind w:left="567" w:hanging="567"/>
        <w:rPr>
          <w:lang w:val="es-MX"/>
        </w:rPr>
      </w:pPr>
      <w:r w:rsidRPr="0081088B">
        <w:rPr>
          <w:lang w:val="es-MX"/>
        </w:rPr>
        <w:t xml:space="preserve">Clark, P. (2021). </w:t>
      </w:r>
      <w:r w:rsidRPr="0081088B">
        <w:rPr>
          <w:i/>
          <w:iCs/>
          <w:lang w:val="es-MX"/>
        </w:rPr>
        <w:t>Educación en pandemia: los riesgos de las clases a distancia</w:t>
      </w:r>
      <w:r w:rsidRPr="0081088B">
        <w:rPr>
          <w:lang w:val="es-MX"/>
        </w:rPr>
        <w:t xml:space="preserve">. Instituto Mexicano para la Competitividad. </w:t>
      </w:r>
      <w:r w:rsidR="00D55A2B" w:rsidRPr="00D55A2B">
        <w:rPr>
          <w:lang w:val="es-MX"/>
        </w:rPr>
        <w:t>https://imco.org.mx/wp-content/uploads/2021/06/20210602_Educacio%CC%81n-en-pandemia_Documento.pdf</w:t>
      </w:r>
    </w:p>
    <w:p w14:paraId="240A65DD" w14:textId="5CE59C80" w:rsidR="007B739A" w:rsidRPr="009E31B5" w:rsidRDefault="007B739A" w:rsidP="008A7EEF">
      <w:pPr>
        <w:tabs>
          <w:tab w:val="left" w:pos="2966"/>
        </w:tabs>
        <w:ind w:left="567" w:hanging="567"/>
        <w:rPr>
          <w:lang w:val="es-419"/>
        </w:rPr>
      </w:pPr>
      <w:r w:rsidRPr="0081088B">
        <w:rPr>
          <w:lang w:val="es-MX"/>
        </w:rPr>
        <w:t xml:space="preserve">Condori, H., Borja, C.A., Saravia, R.A., Barzola, M.G., y Rodríguez, J.R. (2021). Efectos de la pandemia por coronavirus en la educación superior universitaria. </w:t>
      </w:r>
      <w:r w:rsidRPr="009E31B5">
        <w:rPr>
          <w:i/>
          <w:iCs/>
          <w:lang w:val="es-419"/>
        </w:rPr>
        <w:t>Conrado, 17(82)</w:t>
      </w:r>
      <w:r w:rsidRPr="009E31B5">
        <w:rPr>
          <w:lang w:val="es-419"/>
        </w:rPr>
        <w:t>, 286-292.</w:t>
      </w:r>
      <w:r w:rsidR="002A40D8" w:rsidRPr="009E31B5">
        <w:rPr>
          <w:lang w:val="es-419"/>
        </w:rPr>
        <w:t xml:space="preserve"> https://conrado.ucf.edu.cu/index.php/conrado/article/view/1960</w:t>
      </w:r>
    </w:p>
    <w:p w14:paraId="3DF29DCF" w14:textId="77777777" w:rsidR="007B739A" w:rsidRPr="00F5422A" w:rsidRDefault="007B739A" w:rsidP="008A7EEF">
      <w:pPr>
        <w:tabs>
          <w:tab w:val="left" w:pos="2966"/>
        </w:tabs>
        <w:ind w:left="567" w:hanging="567"/>
        <w:rPr>
          <w:lang w:val="es-MX"/>
        </w:rPr>
      </w:pPr>
      <w:r w:rsidRPr="0081088B">
        <w:rPr>
          <w:lang w:val="en-US"/>
        </w:rPr>
        <w:t>Darling-Aduana</w:t>
      </w:r>
      <w:r w:rsidRPr="000E0ED6">
        <w:rPr>
          <w:lang w:val="en-US"/>
        </w:rPr>
        <w:t xml:space="preserve">, J., Woodyard, H. T., Sass, T. R., y Barry, S. S. (2022). </w:t>
      </w:r>
      <w:r w:rsidRPr="00F5422A">
        <w:rPr>
          <w:lang w:val="en-US"/>
        </w:rPr>
        <w:t xml:space="preserve">Learning-Mode Choice, Student Engagement, and Achievement Growth During the COVID-19 Pandemic. </w:t>
      </w:r>
      <w:r w:rsidRPr="000E0ED6">
        <w:rPr>
          <w:i/>
          <w:iCs/>
          <w:lang w:val="es-MX"/>
        </w:rPr>
        <w:t>AERA Open, 8</w:t>
      </w:r>
      <w:r>
        <w:rPr>
          <w:lang w:val="es-MX"/>
        </w:rPr>
        <w:t>(1)</w:t>
      </w:r>
      <w:r w:rsidRPr="00F5422A">
        <w:rPr>
          <w:lang w:val="es-MX"/>
        </w:rPr>
        <w:t>. https://doi.org/10.1177/23328584221128035</w:t>
      </w:r>
    </w:p>
    <w:p w14:paraId="1F9CF5D4" w14:textId="77777777" w:rsidR="007B739A" w:rsidRPr="0081088B" w:rsidRDefault="007B739A" w:rsidP="008A7EEF">
      <w:pPr>
        <w:tabs>
          <w:tab w:val="left" w:pos="2966"/>
        </w:tabs>
        <w:ind w:left="567" w:hanging="567"/>
        <w:rPr>
          <w:lang w:val="es-MX"/>
        </w:rPr>
      </w:pPr>
      <w:r w:rsidRPr="0081088B">
        <w:rPr>
          <w:lang w:val="es-MX"/>
        </w:rPr>
        <w:t xml:space="preserve">Erosa, E., Guzmán, J.C., y Villaseñor, M. (noviembre, 2021). </w:t>
      </w:r>
      <w:r w:rsidRPr="0081088B">
        <w:rPr>
          <w:i/>
          <w:iCs/>
          <w:lang w:val="es-MX"/>
        </w:rPr>
        <w:t>Efectos de la pandemia del Covid-19 en el aprendizaje y situación emocional de estudiantes universitarios mexicanos</w:t>
      </w:r>
      <w:r w:rsidRPr="0081088B">
        <w:rPr>
          <w:lang w:val="es-MX"/>
        </w:rPr>
        <w:t xml:space="preserve"> [Presentación de </w:t>
      </w:r>
      <w:proofErr w:type="spellStart"/>
      <w:r w:rsidRPr="0081088B">
        <w:rPr>
          <w:lang w:val="es-MX"/>
        </w:rPr>
        <w:t>paper</w:t>
      </w:r>
      <w:proofErr w:type="spellEnd"/>
      <w:r w:rsidRPr="0081088B">
        <w:rPr>
          <w:lang w:val="es-MX"/>
        </w:rPr>
        <w:t>]. XVI Congreso Nacional de Investigación Educativa. Ciudad de México.</w:t>
      </w:r>
    </w:p>
    <w:p w14:paraId="638F8182" w14:textId="417418AE" w:rsidR="007B739A" w:rsidRPr="00F5422A" w:rsidRDefault="007B739A" w:rsidP="008A7EEF">
      <w:pPr>
        <w:tabs>
          <w:tab w:val="left" w:pos="2966"/>
        </w:tabs>
        <w:ind w:left="567" w:hanging="567"/>
        <w:rPr>
          <w:lang w:val="es-MX"/>
        </w:rPr>
      </w:pPr>
      <w:r w:rsidRPr="0081088B">
        <w:rPr>
          <w:lang w:val="es-MX"/>
        </w:rPr>
        <w:t>Expósito, C.D</w:t>
      </w:r>
      <w:r w:rsidR="00617DC5">
        <w:rPr>
          <w:lang w:val="es-MX"/>
        </w:rPr>
        <w:t>.</w:t>
      </w:r>
      <w:r w:rsidRPr="0081088B">
        <w:rPr>
          <w:lang w:val="es-MX"/>
        </w:rPr>
        <w:t xml:space="preserve">, y </w:t>
      </w:r>
      <w:proofErr w:type="spellStart"/>
      <w:r w:rsidRPr="0081088B">
        <w:rPr>
          <w:lang w:val="es-MX"/>
        </w:rPr>
        <w:t>Marsollier</w:t>
      </w:r>
      <w:proofErr w:type="spellEnd"/>
      <w:r w:rsidRPr="0081088B">
        <w:rPr>
          <w:lang w:val="es-MX"/>
        </w:rPr>
        <w:t xml:space="preserve">, R.G. (2020). Virtualidad y educación en tiempos de COVID-19. Un estudio empírico en Argentina. </w:t>
      </w:r>
      <w:r w:rsidRPr="0081088B">
        <w:rPr>
          <w:i/>
          <w:iCs/>
          <w:lang w:val="es-MX"/>
        </w:rPr>
        <w:t>Educación y Humanismo, 22(39)</w:t>
      </w:r>
      <w:r w:rsidRPr="0081088B">
        <w:rPr>
          <w:lang w:val="es-MX"/>
        </w:rPr>
        <w:t>.</w:t>
      </w:r>
      <w:r w:rsidRPr="00F5422A">
        <w:rPr>
          <w:lang w:val="es-MX"/>
        </w:rPr>
        <w:t xml:space="preserve"> </w:t>
      </w:r>
      <w:r w:rsidRPr="00A718FB">
        <w:rPr>
          <w:lang w:val="es-MX"/>
        </w:rPr>
        <w:t>https://doi.org/10.17081/eduhum.22.39.4214</w:t>
      </w:r>
    </w:p>
    <w:p w14:paraId="13683A9C" w14:textId="6C9BAF75" w:rsidR="007B739A" w:rsidRDefault="007B739A" w:rsidP="008A7EEF">
      <w:pPr>
        <w:pStyle w:val="Bibliografa"/>
        <w:ind w:left="720" w:hanging="720"/>
        <w:rPr>
          <w:noProof/>
        </w:rPr>
      </w:pPr>
      <w:r w:rsidRPr="00236B6A">
        <w:rPr>
          <w:noProof/>
          <w:lang w:val="es-419"/>
        </w:rPr>
        <w:t xml:space="preserve">Falk, R. </w:t>
      </w:r>
      <w:r w:rsidR="00B54D1F" w:rsidRPr="00236B6A">
        <w:rPr>
          <w:noProof/>
          <w:lang w:val="es-419"/>
        </w:rPr>
        <w:t>y</w:t>
      </w:r>
      <w:r w:rsidRPr="00236B6A">
        <w:rPr>
          <w:noProof/>
          <w:lang w:val="es-419"/>
        </w:rPr>
        <w:t xml:space="preserve"> Miller, N. (1992). </w:t>
      </w:r>
      <w:r w:rsidR="00617DC5" w:rsidRPr="009E31B5">
        <w:rPr>
          <w:i/>
          <w:iCs/>
          <w:noProof/>
          <w:lang w:val="en-US"/>
        </w:rPr>
        <w:t>A Primer for Soft Modeling</w:t>
      </w:r>
      <w:r w:rsidRPr="009E31B5">
        <w:rPr>
          <w:i/>
          <w:iCs/>
          <w:noProof/>
          <w:lang w:val="en-US"/>
        </w:rPr>
        <w:t>.</w:t>
      </w:r>
      <w:r w:rsidRPr="009E31B5">
        <w:rPr>
          <w:noProof/>
          <w:lang w:val="en-US"/>
        </w:rPr>
        <w:t xml:space="preserve"> </w:t>
      </w:r>
      <w:r w:rsidRPr="005A7A3F">
        <w:rPr>
          <w:noProof/>
        </w:rPr>
        <w:t>University of Akron Press.</w:t>
      </w:r>
    </w:p>
    <w:p w14:paraId="209D391B" w14:textId="4B65B61C" w:rsidR="007B739A" w:rsidRPr="0081088B" w:rsidRDefault="007B739A" w:rsidP="008A7EEF">
      <w:pPr>
        <w:tabs>
          <w:tab w:val="left" w:pos="2966"/>
        </w:tabs>
        <w:ind w:left="567" w:hanging="567"/>
        <w:rPr>
          <w:lang w:val="es-MX"/>
        </w:rPr>
      </w:pPr>
      <w:r w:rsidRPr="0081088B">
        <w:rPr>
          <w:lang w:val="es-MX"/>
        </w:rPr>
        <w:t>García, F.J., López</w:t>
      </w:r>
      <w:r w:rsidR="00CC211B">
        <w:rPr>
          <w:lang w:val="es-MX"/>
        </w:rPr>
        <w:t>-Aguilar</w:t>
      </w:r>
      <w:r w:rsidRPr="0081088B">
        <w:rPr>
          <w:lang w:val="es-MX"/>
        </w:rPr>
        <w:t>, D. y Delgado</w:t>
      </w:r>
      <w:r w:rsidR="00CC211B">
        <w:rPr>
          <w:lang w:val="es-MX"/>
        </w:rPr>
        <w:t>-García</w:t>
      </w:r>
      <w:r w:rsidRPr="0081088B">
        <w:rPr>
          <w:lang w:val="es-MX"/>
        </w:rPr>
        <w:t xml:space="preserve">, M. (2022). Competencia digital del alumnado universitario y rendimiento académico en tiempos de COVID-19, </w:t>
      </w:r>
      <w:r w:rsidRPr="00C3149B">
        <w:rPr>
          <w:i/>
          <w:iCs/>
          <w:lang w:val="es-MX"/>
        </w:rPr>
        <w:t>PIXEL-BIT</w:t>
      </w:r>
      <w:r w:rsidR="00C3149B" w:rsidRPr="00C3149B">
        <w:rPr>
          <w:i/>
          <w:iCs/>
          <w:lang w:val="es-MX"/>
        </w:rPr>
        <w:t>. Revista de Medios y Educación</w:t>
      </w:r>
      <w:r w:rsidRPr="00C3149B">
        <w:rPr>
          <w:i/>
          <w:iCs/>
          <w:lang w:val="es-MX"/>
        </w:rPr>
        <w:t>,</w:t>
      </w:r>
      <w:r w:rsidRPr="0081088B">
        <w:rPr>
          <w:lang w:val="es-MX"/>
        </w:rPr>
        <w:t xml:space="preserve"> </w:t>
      </w:r>
      <w:r w:rsidRPr="0081088B">
        <w:rPr>
          <w:i/>
          <w:iCs/>
          <w:lang w:val="es-MX"/>
        </w:rPr>
        <w:t>64,</w:t>
      </w:r>
      <w:r w:rsidRPr="0081088B">
        <w:rPr>
          <w:lang w:val="es-MX"/>
        </w:rPr>
        <w:t xml:space="preserve"> 165-199. https://doi.org/10.12795/pixelbit.91862</w:t>
      </w:r>
    </w:p>
    <w:p w14:paraId="4AA490C2" w14:textId="3B5994A1" w:rsidR="007B739A" w:rsidRPr="00535CEA" w:rsidRDefault="007B739A" w:rsidP="008A7EEF">
      <w:pPr>
        <w:tabs>
          <w:tab w:val="left" w:pos="2966"/>
        </w:tabs>
        <w:ind w:left="567" w:hanging="567"/>
        <w:rPr>
          <w:lang w:val="en-US"/>
        </w:rPr>
      </w:pPr>
      <w:proofErr w:type="spellStart"/>
      <w:r w:rsidRPr="0081088B">
        <w:rPr>
          <w:lang w:val="es-MX"/>
        </w:rPr>
        <w:t>Gervacio</w:t>
      </w:r>
      <w:proofErr w:type="spellEnd"/>
      <w:r w:rsidRPr="0081088B">
        <w:rPr>
          <w:lang w:val="es-MX"/>
        </w:rPr>
        <w:t>, H., y Castillo</w:t>
      </w:r>
      <w:r>
        <w:rPr>
          <w:lang w:val="es-MX"/>
        </w:rPr>
        <w:t>, B.</w:t>
      </w:r>
      <w:r w:rsidRPr="00F5422A">
        <w:rPr>
          <w:lang w:val="es-MX"/>
        </w:rPr>
        <w:t xml:space="preserve"> (2021). Impactos de la pandemia </w:t>
      </w:r>
      <w:r w:rsidR="007E0E67" w:rsidRPr="00F5422A">
        <w:rPr>
          <w:lang w:val="es-MX"/>
        </w:rPr>
        <w:t>COVID</w:t>
      </w:r>
      <w:r w:rsidRPr="00F5422A">
        <w:rPr>
          <w:lang w:val="es-MX"/>
        </w:rPr>
        <w:t xml:space="preserve">-19 en el rendimiento escolar. </w:t>
      </w:r>
      <w:proofErr w:type="spellStart"/>
      <w:r w:rsidRPr="00535CEA">
        <w:rPr>
          <w:i/>
          <w:iCs/>
          <w:lang w:val="en-US"/>
        </w:rPr>
        <w:t>Revista</w:t>
      </w:r>
      <w:proofErr w:type="spellEnd"/>
      <w:r w:rsidRPr="00535CEA">
        <w:rPr>
          <w:i/>
          <w:iCs/>
          <w:lang w:val="en-US"/>
        </w:rPr>
        <w:t xml:space="preserve"> </w:t>
      </w:r>
      <w:proofErr w:type="spellStart"/>
      <w:r w:rsidRPr="00535CEA">
        <w:rPr>
          <w:i/>
          <w:iCs/>
          <w:lang w:val="en-US"/>
        </w:rPr>
        <w:t>Pedagógica</w:t>
      </w:r>
      <w:proofErr w:type="spellEnd"/>
      <w:r w:rsidRPr="00535CEA">
        <w:rPr>
          <w:i/>
          <w:iCs/>
          <w:lang w:val="en-US"/>
        </w:rPr>
        <w:t>, 23</w:t>
      </w:r>
      <w:r w:rsidRPr="00535CEA">
        <w:rPr>
          <w:lang w:val="en-US"/>
        </w:rPr>
        <w:t>, 1-29. https://doi.org/10.22196/rp.v22i0.6153</w:t>
      </w:r>
    </w:p>
    <w:p w14:paraId="2652350D" w14:textId="465319F2" w:rsidR="007B739A" w:rsidRPr="00252848" w:rsidRDefault="007B739A" w:rsidP="008A7EEF">
      <w:pPr>
        <w:pStyle w:val="Bibliografa"/>
        <w:ind w:left="720" w:hanging="720"/>
        <w:rPr>
          <w:noProof/>
          <w:lang w:val="en-US"/>
        </w:rPr>
      </w:pPr>
      <w:r w:rsidRPr="00252848">
        <w:rPr>
          <w:noProof/>
          <w:lang w:val="en-US"/>
        </w:rPr>
        <w:lastRenderedPageBreak/>
        <w:t xml:space="preserve">Hair, J. F., Risher, J. J., Sarstedt, M., &amp; Ringle, C. M. (2019). When to use and how to report the results of PLS-SEM. </w:t>
      </w:r>
      <w:r w:rsidRPr="00252848">
        <w:rPr>
          <w:i/>
          <w:iCs/>
          <w:noProof/>
          <w:lang w:val="en-US"/>
        </w:rPr>
        <w:t>European Business Review</w:t>
      </w:r>
      <w:r w:rsidRPr="00252848">
        <w:rPr>
          <w:noProof/>
          <w:lang w:val="en-US"/>
        </w:rPr>
        <w:t>,</w:t>
      </w:r>
      <w:r w:rsidR="006F2280">
        <w:rPr>
          <w:noProof/>
          <w:lang w:val="en-US"/>
        </w:rPr>
        <w:t xml:space="preserve"> </w:t>
      </w:r>
      <w:r w:rsidR="006F2280" w:rsidRPr="006F2280">
        <w:rPr>
          <w:i/>
          <w:iCs/>
          <w:noProof/>
          <w:lang w:val="en-US"/>
        </w:rPr>
        <w:t>31(1),</w:t>
      </w:r>
      <w:r w:rsidRPr="00252848">
        <w:rPr>
          <w:noProof/>
          <w:lang w:val="en-US"/>
        </w:rPr>
        <w:t xml:space="preserve"> 2-24.</w:t>
      </w:r>
      <w:r w:rsidR="007E0E67">
        <w:rPr>
          <w:noProof/>
          <w:lang w:val="en-US"/>
        </w:rPr>
        <w:t xml:space="preserve"> </w:t>
      </w:r>
      <w:r w:rsidR="007E0E67" w:rsidRPr="007E0E67">
        <w:rPr>
          <w:noProof/>
          <w:lang w:val="en-US"/>
        </w:rPr>
        <w:t>http://dx.doi.org/10.1108/EBR-11-2018-0203</w:t>
      </w:r>
    </w:p>
    <w:p w14:paraId="3AC9EDA5" w14:textId="394244F2" w:rsidR="007B739A" w:rsidRPr="0081088B" w:rsidRDefault="007B739A" w:rsidP="008A7EEF">
      <w:pPr>
        <w:tabs>
          <w:tab w:val="left" w:pos="2966"/>
        </w:tabs>
        <w:ind w:left="567" w:hanging="567"/>
        <w:rPr>
          <w:lang w:val="en-US"/>
        </w:rPr>
      </w:pPr>
      <w:r w:rsidRPr="00236B6A">
        <w:rPr>
          <w:lang w:val="en-US"/>
        </w:rPr>
        <w:t xml:space="preserve">Heidari, E., Mehrvarz, M., Marzooghi, R., y Stoyanov, S. (2021). </w:t>
      </w:r>
      <w:r w:rsidRPr="0081088B">
        <w:rPr>
          <w:lang w:val="en-US"/>
        </w:rPr>
        <w:t xml:space="preserve">The role of digital informal learning in the relationship </w:t>
      </w:r>
      <w:r w:rsidR="00F37EA9" w:rsidRPr="0081088B">
        <w:rPr>
          <w:lang w:val="en-US"/>
        </w:rPr>
        <w:t>between students</w:t>
      </w:r>
      <w:r w:rsidRPr="0081088B">
        <w:rPr>
          <w:lang w:val="en-US"/>
        </w:rPr>
        <w:t xml:space="preserve">' digital competence and academic engagement </w:t>
      </w:r>
      <w:r w:rsidR="00B54D1F" w:rsidRPr="0081088B">
        <w:rPr>
          <w:lang w:val="en-US"/>
        </w:rPr>
        <w:t>during the</w:t>
      </w:r>
      <w:r w:rsidRPr="0081088B">
        <w:rPr>
          <w:lang w:val="en-US"/>
        </w:rPr>
        <w:t xml:space="preserve"> COVID-19</w:t>
      </w:r>
      <w:r w:rsidRPr="00F5422A">
        <w:rPr>
          <w:lang w:val="en-US"/>
        </w:rPr>
        <w:t xml:space="preserve"> pandemic. </w:t>
      </w:r>
      <w:r w:rsidRPr="00CE461F">
        <w:rPr>
          <w:i/>
          <w:iCs/>
          <w:lang w:val="en-US"/>
        </w:rPr>
        <w:t>Journal of Computer Assisted Learning (37)</w:t>
      </w:r>
      <w:r w:rsidRPr="00F5422A">
        <w:rPr>
          <w:lang w:val="en-US"/>
        </w:rPr>
        <w:t xml:space="preserve">, 1154-1166. </w:t>
      </w:r>
      <w:r w:rsidRPr="0081088B">
        <w:rPr>
          <w:lang w:val="en-US"/>
        </w:rPr>
        <w:t>https://doi.org/10.1111/jcal.12553</w:t>
      </w:r>
    </w:p>
    <w:p w14:paraId="6FAE9613" w14:textId="77777777" w:rsidR="007B739A" w:rsidRPr="0081088B" w:rsidRDefault="007B739A" w:rsidP="008A7EEF">
      <w:pPr>
        <w:ind w:left="426" w:right="-6" w:hanging="426"/>
        <w:rPr>
          <w:lang w:val="es-MX"/>
        </w:rPr>
      </w:pPr>
      <w:r w:rsidRPr="000C5F1D">
        <w:rPr>
          <w:lang w:val="en-US"/>
        </w:rPr>
        <w:t xml:space="preserve">Hernández-Sampieri, R., Fernández, C. y Baptista M.P. (2014) </w:t>
      </w:r>
      <w:proofErr w:type="spellStart"/>
      <w:r w:rsidRPr="000C5F1D">
        <w:rPr>
          <w:i/>
          <w:iCs/>
          <w:lang w:val="en-US"/>
        </w:rPr>
        <w:t>Metodología</w:t>
      </w:r>
      <w:proofErr w:type="spellEnd"/>
      <w:r w:rsidRPr="000C5F1D">
        <w:rPr>
          <w:i/>
          <w:iCs/>
          <w:lang w:val="en-US"/>
        </w:rPr>
        <w:t xml:space="preserve"> de la </w:t>
      </w:r>
      <w:proofErr w:type="spellStart"/>
      <w:r w:rsidRPr="000C5F1D">
        <w:rPr>
          <w:i/>
          <w:iCs/>
          <w:lang w:val="en-US"/>
        </w:rPr>
        <w:t>Investigación</w:t>
      </w:r>
      <w:proofErr w:type="spellEnd"/>
      <w:r w:rsidRPr="000C5F1D">
        <w:rPr>
          <w:lang w:val="en-US"/>
        </w:rPr>
        <w:t xml:space="preserve"> (6ª. </w:t>
      </w:r>
      <w:r w:rsidRPr="0081088B">
        <w:rPr>
          <w:lang w:val="es-MX"/>
        </w:rPr>
        <w:t>Ed). McGraw- Hill/Interamericana editores.</w:t>
      </w:r>
    </w:p>
    <w:p w14:paraId="17C04D84" w14:textId="6133FF38" w:rsidR="007B739A" w:rsidRPr="0081088B" w:rsidRDefault="007B739A" w:rsidP="008A7EEF">
      <w:pPr>
        <w:tabs>
          <w:tab w:val="left" w:pos="2966"/>
        </w:tabs>
        <w:ind w:left="567" w:hanging="567"/>
        <w:rPr>
          <w:lang w:val="es-MX"/>
        </w:rPr>
      </w:pPr>
      <w:r w:rsidRPr="0081088B">
        <w:rPr>
          <w:lang w:val="es-MX"/>
        </w:rPr>
        <w:t>Inga-Lindo, D., y Aguirre-Chávez, F. (2021). El enfoque de la educación virtual desde una perspectiva holístico frente a la pandemia del COVID</w:t>
      </w:r>
      <w:r w:rsidR="00320B82">
        <w:rPr>
          <w:lang w:val="es-MX"/>
        </w:rPr>
        <w:noBreakHyphen/>
      </w:r>
      <w:r w:rsidRPr="0081088B">
        <w:rPr>
          <w:lang w:val="es-MX"/>
        </w:rPr>
        <w:t xml:space="preserve">19. </w:t>
      </w:r>
      <w:r w:rsidRPr="008C68C4">
        <w:rPr>
          <w:i/>
          <w:iCs/>
          <w:lang w:val="es-MX"/>
        </w:rPr>
        <w:t>Revista Cátedra</w:t>
      </w:r>
      <w:r w:rsidRPr="0081088B">
        <w:rPr>
          <w:lang w:val="es-MX"/>
        </w:rPr>
        <w:t>, 4(1), 81-97. https://doi.org/10.29166/catedra.v4i1.2727</w:t>
      </w:r>
    </w:p>
    <w:p w14:paraId="476A891C" w14:textId="6E9C113F" w:rsidR="007B739A" w:rsidRPr="00F5422A" w:rsidRDefault="007B739A" w:rsidP="008A7EEF">
      <w:pPr>
        <w:tabs>
          <w:tab w:val="left" w:pos="2966"/>
        </w:tabs>
        <w:ind w:left="567" w:hanging="567"/>
        <w:rPr>
          <w:lang w:val="es-MX"/>
        </w:rPr>
      </w:pPr>
      <w:proofErr w:type="spellStart"/>
      <w:r w:rsidRPr="0081088B">
        <w:rPr>
          <w:lang w:val="es-MX"/>
        </w:rPr>
        <w:t>Isaacs</w:t>
      </w:r>
      <w:proofErr w:type="spellEnd"/>
      <w:r w:rsidRPr="0081088B">
        <w:rPr>
          <w:lang w:val="es-MX"/>
        </w:rPr>
        <w:t xml:space="preserve">, D., y </w:t>
      </w:r>
      <w:proofErr w:type="spellStart"/>
      <w:r w:rsidRPr="0081088B">
        <w:rPr>
          <w:lang w:val="es-MX"/>
        </w:rPr>
        <w:t>Tourón</w:t>
      </w:r>
      <w:proofErr w:type="spellEnd"/>
      <w:r w:rsidRPr="0081088B">
        <w:rPr>
          <w:lang w:val="es-MX"/>
        </w:rPr>
        <w:t xml:space="preserve">, J. (1984). La agrupación de los objetivos educativos en EGB utilizando la técnica del análisis factorial en un estudio longitudinal. </w:t>
      </w:r>
      <w:r w:rsidRPr="0081088B">
        <w:rPr>
          <w:i/>
          <w:iCs/>
          <w:lang w:val="es-MX"/>
        </w:rPr>
        <w:t xml:space="preserve">Revista Española de </w:t>
      </w:r>
      <w:r w:rsidR="00522C9A" w:rsidRPr="0081088B">
        <w:rPr>
          <w:i/>
          <w:iCs/>
          <w:lang w:val="es-MX"/>
        </w:rPr>
        <w:t xml:space="preserve">Pedagogía </w:t>
      </w:r>
      <w:r w:rsidR="002932DA">
        <w:rPr>
          <w:i/>
          <w:iCs/>
          <w:lang w:val="es-MX"/>
        </w:rPr>
        <w:t>42</w:t>
      </w:r>
      <w:r w:rsidRPr="0081088B">
        <w:rPr>
          <w:i/>
          <w:iCs/>
          <w:lang w:val="es-MX"/>
        </w:rPr>
        <w:t>(166)</w:t>
      </w:r>
      <w:r w:rsidRPr="0081088B">
        <w:rPr>
          <w:lang w:val="es-MX"/>
        </w:rPr>
        <w:t xml:space="preserve">, 575-587. </w:t>
      </w:r>
      <w:r w:rsidR="002932DA" w:rsidRPr="002932DA">
        <w:rPr>
          <w:lang w:val="es-MX"/>
        </w:rPr>
        <w:t>https://www.jstor.org/stable/23765412</w:t>
      </w:r>
    </w:p>
    <w:p w14:paraId="5D1ACDF0" w14:textId="77777777" w:rsidR="007B739A" w:rsidRPr="00F5422A" w:rsidRDefault="007B739A" w:rsidP="008A7EEF">
      <w:pPr>
        <w:tabs>
          <w:tab w:val="left" w:pos="2966"/>
        </w:tabs>
        <w:ind w:left="567" w:hanging="567"/>
        <w:rPr>
          <w:lang w:val="en-US"/>
        </w:rPr>
      </w:pPr>
      <w:proofErr w:type="spellStart"/>
      <w:r w:rsidRPr="0056662F">
        <w:rPr>
          <w:lang w:val="es-MX"/>
        </w:rPr>
        <w:t>Jusufi</w:t>
      </w:r>
      <w:proofErr w:type="spellEnd"/>
      <w:r w:rsidRPr="0056662F">
        <w:rPr>
          <w:lang w:val="es-MX"/>
        </w:rPr>
        <w:t xml:space="preserve">, J., </w:t>
      </w:r>
      <w:proofErr w:type="spellStart"/>
      <w:r w:rsidRPr="0056662F">
        <w:rPr>
          <w:lang w:val="es-MX"/>
        </w:rPr>
        <w:t>Kurejsepi</w:t>
      </w:r>
      <w:proofErr w:type="spellEnd"/>
      <w:r w:rsidRPr="0056662F">
        <w:rPr>
          <w:lang w:val="es-MX"/>
        </w:rPr>
        <w:t xml:space="preserve">, E., y </w:t>
      </w:r>
      <w:proofErr w:type="spellStart"/>
      <w:r w:rsidRPr="0056662F">
        <w:rPr>
          <w:lang w:val="es-MX"/>
        </w:rPr>
        <w:t>Cupi</w:t>
      </w:r>
      <w:proofErr w:type="spellEnd"/>
      <w:r w:rsidRPr="0056662F">
        <w:rPr>
          <w:lang w:val="es-MX"/>
        </w:rPr>
        <w:t xml:space="preserve">, B. (2023). </w:t>
      </w:r>
      <w:r w:rsidRPr="0056662F">
        <w:rPr>
          <w:lang w:val="en-US"/>
        </w:rPr>
        <w:t>Students’ perception on online classes at the University</w:t>
      </w:r>
      <w:r w:rsidRPr="00F5422A">
        <w:rPr>
          <w:lang w:val="en-US"/>
        </w:rPr>
        <w:t xml:space="preserve"> of </w:t>
      </w:r>
      <w:proofErr w:type="spellStart"/>
      <w:r w:rsidRPr="00F5422A">
        <w:rPr>
          <w:lang w:val="en-US"/>
        </w:rPr>
        <w:t>Prizren</w:t>
      </w:r>
      <w:proofErr w:type="spellEnd"/>
      <w:r w:rsidRPr="00F5422A">
        <w:rPr>
          <w:lang w:val="en-US"/>
        </w:rPr>
        <w:t xml:space="preserve"> during the Covid-19 lockdown. </w:t>
      </w:r>
      <w:proofErr w:type="spellStart"/>
      <w:r w:rsidRPr="00E64C8C">
        <w:rPr>
          <w:i/>
          <w:iCs/>
          <w:lang w:val="en-US"/>
        </w:rPr>
        <w:t>Pegem</w:t>
      </w:r>
      <w:proofErr w:type="spellEnd"/>
      <w:r w:rsidRPr="00E64C8C">
        <w:rPr>
          <w:i/>
          <w:iCs/>
          <w:lang w:val="en-US"/>
        </w:rPr>
        <w:t xml:space="preserve"> Journal of Education and Instruction, 13(4)</w:t>
      </w:r>
      <w:r w:rsidRPr="00F5422A">
        <w:rPr>
          <w:lang w:val="en-US"/>
        </w:rPr>
        <w:t xml:space="preserve">, 136-139. </w:t>
      </w:r>
      <w:r w:rsidRPr="00F128CA">
        <w:rPr>
          <w:lang w:val="en-US"/>
        </w:rPr>
        <w:t>https://doi.org/10.47750/pegegog.13.04.16</w:t>
      </w:r>
    </w:p>
    <w:p w14:paraId="685B5710" w14:textId="1B74ADF3" w:rsidR="007B739A" w:rsidRPr="0056662F" w:rsidRDefault="007B739A" w:rsidP="008A7EEF">
      <w:pPr>
        <w:tabs>
          <w:tab w:val="left" w:pos="2966"/>
        </w:tabs>
        <w:ind w:left="567" w:hanging="567"/>
        <w:rPr>
          <w:lang w:val="es-MX"/>
        </w:rPr>
      </w:pPr>
      <w:r w:rsidRPr="0056662F">
        <w:rPr>
          <w:lang w:val="es-MX"/>
        </w:rPr>
        <w:t>Manzano, M.</w:t>
      </w:r>
      <w:r w:rsidR="00187B10">
        <w:rPr>
          <w:lang w:val="es-MX"/>
        </w:rPr>
        <w:t>, y Hidalgo, E.</w:t>
      </w:r>
      <w:r w:rsidRPr="0056662F">
        <w:rPr>
          <w:lang w:val="es-MX"/>
        </w:rPr>
        <w:t xml:space="preserve"> (200</w:t>
      </w:r>
      <w:r w:rsidR="00187B10">
        <w:rPr>
          <w:lang w:val="es-MX"/>
        </w:rPr>
        <w:t>9</w:t>
      </w:r>
      <w:r w:rsidRPr="0056662F">
        <w:rPr>
          <w:lang w:val="es-MX"/>
        </w:rPr>
        <w:t xml:space="preserve">). Estilos de aprendizaje, estrategias de lectura y su relación con el rendimiento académico </w:t>
      </w:r>
      <w:r w:rsidR="007D55FE">
        <w:rPr>
          <w:lang w:val="es-MX"/>
        </w:rPr>
        <w:t>de la lengua extranjera</w:t>
      </w:r>
      <w:r w:rsidRPr="0056662F">
        <w:rPr>
          <w:lang w:val="es-MX"/>
        </w:rPr>
        <w:t xml:space="preserve">. </w:t>
      </w:r>
      <w:r w:rsidRPr="0056662F">
        <w:rPr>
          <w:i/>
          <w:iCs/>
          <w:lang w:val="es-MX"/>
        </w:rPr>
        <w:t>Educación XX</w:t>
      </w:r>
      <w:r w:rsidR="007D55FE">
        <w:rPr>
          <w:i/>
          <w:iCs/>
          <w:lang w:val="es-MX"/>
        </w:rPr>
        <w:t>1</w:t>
      </w:r>
      <w:r w:rsidRPr="0056662F">
        <w:rPr>
          <w:i/>
          <w:iCs/>
          <w:lang w:val="es-MX"/>
        </w:rPr>
        <w:t>, 12(1)</w:t>
      </w:r>
      <w:r w:rsidRPr="0056662F">
        <w:rPr>
          <w:lang w:val="es-MX"/>
        </w:rPr>
        <w:t xml:space="preserve">. </w:t>
      </w:r>
      <w:r w:rsidR="007D55FE">
        <w:rPr>
          <w:lang w:val="es-MX"/>
        </w:rPr>
        <w:t xml:space="preserve">123-150. </w:t>
      </w:r>
      <w:r w:rsidRPr="0056662F">
        <w:rPr>
          <w:lang w:val="es-MX"/>
        </w:rPr>
        <w:t>http://dx.doi.org/10.5944/educxx1.1.12.289</w:t>
      </w:r>
    </w:p>
    <w:p w14:paraId="1327E9B7" w14:textId="54B482AB" w:rsidR="007B739A" w:rsidRPr="009E31B5" w:rsidRDefault="007B739A" w:rsidP="008A7EEF">
      <w:pPr>
        <w:tabs>
          <w:tab w:val="left" w:pos="2966"/>
        </w:tabs>
        <w:ind w:left="567" w:hanging="567"/>
        <w:rPr>
          <w:lang w:val="en-US"/>
        </w:rPr>
      </w:pPr>
      <w:proofErr w:type="spellStart"/>
      <w:r w:rsidRPr="0056662F">
        <w:rPr>
          <w:lang w:val="es-MX"/>
        </w:rPr>
        <w:t>Marinoni</w:t>
      </w:r>
      <w:proofErr w:type="spellEnd"/>
      <w:r w:rsidRPr="0056662F">
        <w:rPr>
          <w:lang w:val="es-MX"/>
        </w:rPr>
        <w:t xml:space="preserve">, G., </w:t>
      </w:r>
      <w:proofErr w:type="spellStart"/>
      <w:r w:rsidRPr="0056662F">
        <w:rPr>
          <w:lang w:val="es-MX"/>
        </w:rPr>
        <w:t>van’t</w:t>
      </w:r>
      <w:proofErr w:type="spellEnd"/>
      <w:r w:rsidRPr="0056662F">
        <w:rPr>
          <w:lang w:val="es-MX"/>
        </w:rPr>
        <w:t xml:space="preserve"> </w:t>
      </w:r>
      <w:proofErr w:type="spellStart"/>
      <w:r w:rsidRPr="0056662F">
        <w:rPr>
          <w:lang w:val="es-MX"/>
        </w:rPr>
        <w:t>Land</w:t>
      </w:r>
      <w:proofErr w:type="spellEnd"/>
      <w:r w:rsidRPr="0056662F">
        <w:rPr>
          <w:lang w:val="es-MX"/>
        </w:rPr>
        <w:t xml:space="preserve">, H., y Jensen, T. (2020). </w:t>
      </w:r>
      <w:r w:rsidRPr="0056662F">
        <w:rPr>
          <w:i/>
          <w:iCs/>
          <w:lang w:val="en-US"/>
        </w:rPr>
        <w:t>The Impact of Covid-19 on Higher Education around the World</w:t>
      </w:r>
      <w:r w:rsidRPr="0056662F">
        <w:rPr>
          <w:lang w:val="en-US"/>
        </w:rPr>
        <w:t xml:space="preserve">. </w:t>
      </w:r>
      <w:r w:rsidRPr="009E31B5">
        <w:rPr>
          <w:lang w:val="en-US"/>
        </w:rPr>
        <w:t>International Association of Universities.</w:t>
      </w:r>
      <w:r w:rsidR="0090221B" w:rsidRPr="009E31B5">
        <w:rPr>
          <w:lang w:val="en-US"/>
        </w:rPr>
        <w:t xml:space="preserve"> </w:t>
      </w:r>
      <w:r w:rsidR="00E506FD" w:rsidRPr="009E31B5">
        <w:rPr>
          <w:lang w:val="en-US"/>
        </w:rPr>
        <w:t>https://www.iau-aiu.net/IMG/pdf/iau_covid19_and_he_survey_report_final_may_2020.pdf</w:t>
      </w:r>
    </w:p>
    <w:p w14:paraId="7D3DD058" w14:textId="7C3F8003" w:rsidR="007B739A" w:rsidRPr="0056662F" w:rsidRDefault="007B739A" w:rsidP="008A7EEF">
      <w:pPr>
        <w:tabs>
          <w:tab w:val="left" w:pos="2966"/>
        </w:tabs>
        <w:ind w:left="567" w:hanging="567"/>
        <w:rPr>
          <w:lang w:val="es-MX"/>
        </w:rPr>
      </w:pPr>
      <w:r w:rsidRPr="0056662F">
        <w:rPr>
          <w:lang w:val="es-MX"/>
        </w:rPr>
        <w:t xml:space="preserve">Miguel, J.A. (2020). La educación superior en tiempos de pandemia: una visión desde dentro del proceso formativo. </w:t>
      </w:r>
      <w:r w:rsidRPr="0056662F">
        <w:rPr>
          <w:i/>
          <w:iCs/>
          <w:lang w:val="es-MX"/>
        </w:rPr>
        <w:t xml:space="preserve">Revista Latinoamericana de Estudios Educativos (México), </w:t>
      </w:r>
      <w:r w:rsidR="000A08C2">
        <w:rPr>
          <w:i/>
          <w:iCs/>
          <w:lang w:val="es-MX"/>
        </w:rPr>
        <w:t>50</w:t>
      </w:r>
      <w:r w:rsidRPr="0056662F">
        <w:rPr>
          <w:i/>
          <w:iCs/>
          <w:lang w:val="es-MX"/>
        </w:rPr>
        <w:t>(Esp.)</w:t>
      </w:r>
      <w:r w:rsidRPr="0056662F">
        <w:rPr>
          <w:lang w:val="es-MX"/>
        </w:rPr>
        <w:t>, 13-40. https://doi.org/10.48102/rlee.2020.50.ESPECIAL.95</w:t>
      </w:r>
    </w:p>
    <w:p w14:paraId="476EA905" w14:textId="77777777" w:rsidR="007B739A" w:rsidRPr="0056662F" w:rsidRDefault="007B739A" w:rsidP="008A7EEF">
      <w:pPr>
        <w:tabs>
          <w:tab w:val="left" w:pos="2966"/>
        </w:tabs>
        <w:ind w:left="567" w:hanging="567"/>
        <w:rPr>
          <w:lang w:val="en-US"/>
        </w:rPr>
      </w:pPr>
      <w:r w:rsidRPr="0056662F">
        <w:rPr>
          <w:lang w:val="en-US"/>
        </w:rPr>
        <w:t xml:space="preserve">Mondo, C.B. (2021). Examining the Practices and Challenges of Virtual Academic Advising in Higher Education during COVID-19. </w:t>
      </w:r>
      <w:r w:rsidRPr="0056662F">
        <w:rPr>
          <w:i/>
          <w:iCs/>
          <w:lang w:val="en-US"/>
        </w:rPr>
        <w:t>Journal of Student Affairs, 17</w:t>
      </w:r>
      <w:r w:rsidRPr="0056662F">
        <w:rPr>
          <w:lang w:val="en-US"/>
        </w:rPr>
        <w:t>, 124-135. https://steinhardt.nyu.edu/journal-student-affairs</w:t>
      </w:r>
    </w:p>
    <w:p w14:paraId="7B56F1C4" w14:textId="37A218A0" w:rsidR="007B739A" w:rsidRPr="0056662F" w:rsidRDefault="007B739A" w:rsidP="008A7EEF">
      <w:pPr>
        <w:tabs>
          <w:tab w:val="left" w:pos="2966"/>
        </w:tabs>
        <w:ind w:left="567" w:hanging="567"/>
        <w:rPr>
          <w:lang w:val="es-MX"/>
        </w:rPr>
      </w:pPr>
      <w:r w:rsidRPr="0056662F">
        <w:rPr>
          <w:lang w:val="es-MX"/>
        </w:rPr>
        <w:lastRenderedPageBreak/>
        <w:t xml:space="preserve">Ojeda-Beltrán, A., Ortega-Álvarez, D.D., </w:t>
      </w:r>
      <w:r w:rsidR="008B2442">
        <w:rPr>
          <w:lang w:val="es-MX"/>
        </w:rPr>
        <w:t>y</w:t>
      </w:r>
      <w:r w:rsidRPr="0056662F">
        <w:rPr>
          <w:lang w:val="es-MX"/>
        </w:rPr>
        <w:t xml:space="preserve"> Boom-</w:t>
      </w:r>
      <w:proofErr w:type="spellStart"/>
      <w:r w:rsidR="000A4420">
        <w:rPr>
          <w:lang w:val="es-MX"/>
        </w:rPr>
        <w:t>Carcamo</w:t>
      </w:r>
      <w:proofErr w:type="spellEnd"/>
      <w:r w:rsidRPr="0056662F">
        <w:rPr>
          <w:lang w:val="es-MX"/>
        </w:rPr>
        <w:t xml:space="preserve">, E.A. (2020). Análisis de la percepción de estudiantes presenciales acerca de clases virtuales como respuesta a la crisis del </w:t>
      </w:r>
      <w:r w:rsidR="00431E15" w:rsidRPr="0056662F">
        <w:rPr>
          <w:lang w:val="es-MX"/>
        </w:rPr>
        <w:t>Covid</w:t>
      </w:r>
      <w:r w:rsidRPr="0056662F">
        <w:rPr>
          <w:lang w:val="es-MX"/>
        </w:rPr>
        <w:t xml:space="preserve">-19. </w:t>
      </w:r>
      <w:r w:rsidRPr="0056662F">
        <w:rPr>
          <w:i/>
          <w:iCs/>
          <w:lang w:val="es-MX"/>
        </w:rPr>
        <w:t>Espacios, 41(42)</w:t>
      </w:r>
      <w:r w:rsidRPr="0056662F">
        <w:rPr>
          <w:lang w:val="es-MX"/>
        </w:rPr>
        <w:t>. http://dx.doi.org/10.48082/espacios-a20v41n42p07</w:t>
      </w:r>
    </w:p>
    <w:p w14:paraId="5185DAF2" w14:textId="4338EC3B" w:rsidR="007B739A" w:rsidRPr="00F5422A" w:rsidRDefault="007B739A" w:rsidP="008A7EEF">
      <w:pPr>
        <w:tabs>
          <w:tab w:val="left" w:pos="2966"/>
        </w:tabs>
        <w:ind w:left="567" w:hanging="567"/>
        <w:rPr>
          <w:lang w:val="es-MX"/>
        </w:rPr>
      </w:pPr>
      <w:r w:rsidRPr="0056662F">
        <w:rPr>
          <w:lang w:val="es-MX"/>
        </w:rPr>
        <w:t xml:space="preserve">Organización Mundial de la Salud [OMS]. (11 de marzo de 2020). </w:t>
      </w:r>
      <w:r w:rsidRPr="00431E15">
        <w:rPr>
          <w:i/>
          <w:iCs/>
          <w:lang w:val="es-MX"/>
        </w:rPr>
        <w:t>Alocución de apertura del director general de la OMS en la rueda de prensa sobre la COVID-19 celebrada el 11 de marzo de 2020</w:t>
      </w:r>
      <w:r w:rsidRPr="00F5422A">
        <w:rPr>
          <w:lang w:val="es-MX"/>
        </w:rPr>
        <w:t>. https://www.who.int/es/director-general/speeches/detail/who-director-general-s-opening-remarks-at-the-media-briefing-on-covid-19---11-march-2020</w:t>
      </w:r>
    </w:p>
    <w:p w14:paraId="172D61BD" w14:textId="31CA29EE" w:rsidR="007B739A" w:rsidRPr="00F5422A" w:rsidRDefault="007B739A" w:rsidP="008A7EEF">
      <w:pPr>
        <w:tabs>
          <w:tab w:val="left" w:pos="2966"/>
        </w:tabs>
        <w:ind w:left="567" w:hanging="567"/>
        <w:rPr>
          <w:lang w:val="es-MX"/>
        </w:rPr>
      </w:pPr>
      <w:r w:rsidRPr="0056662F">
        <w:rPr>
          <w:lang w:val="es-MX"/>
        </w:rPr>
        <w:t xml:space="preserve">Preciado-Serrano, M.L., Ángel-González, M., Colunga-Rodríguez, C., Vázquez-Colunga, J.C., Esparza-Zamora, M.A., Vázquez-Juárez, C.L., </w:t>
      </w:r>
      <w:r w:rsidR="008B2442">
        <w:rPr>
          <w:lang w:val="es-MX"/>
        </w:rPr>
        <w:t>y</w:t>
      </w:r>
      <w:r w:rsidRPr="0056662F">
        <w:rPr>
          <w:lang w:val="es-MX"/>
        </w:rPr>
        <w:t xml:space="preserve"> Obando-</w:t>
      </w:r>
      <w:proofErr w:type="spellStart"/>
      <w:r w:rsidRPr="0056662F">
        <w:rPr>
          <w:lang w:val="es-MX"/>
        </w:rPr>
        <w:t>Changuán</w:t>
      </w:r>
      <w:proofErr w:type="spellEnd"/>
      <w:r w:rsidRPr="0056662F">
        <w:rPr>
          <w:lang w:val="es-MX"/>
        </w:rPr>
        <w:t xml:space="preserve">, M.P. (2021). Construcción y Validación de la Escala RAU de Rendimiento Académico. </w:t>
      </w:r>
      <w:r w:rsidRPr="0056662F">
        <w:rPr>
          <w:i/>
          <w:iCs/>
          <w:lang w:val="es-MX"/>
        </w:rPr>
        <w:t xml:space="preserve">Revista Iberoamericana de Diagnóstico y Evaluación </w:t>
      </w:r>
      <w:r w:rsidR="00FC793C" w:rsidRPr="0056662F">
        <w:rPr>
          <w:i/>
          <w:iCs/>
          <w:lang w:val="es-MX"/>
        </w:rPr>
        <w:t>Psicológica</w:t>
      </w:r>
      <w:r w:rsidRPr="0056662F">
        <w:rPr>
          <w:i/>
          <w:iCs/>
          <w:lang w:val="es-MX"/>
        </w:rPr>
        <w:t>, 60(3)</w:t>
      </w:r>
      <w:r w:rsidRPr="0056662F">
        <w:rPr>
          <w:lang w:val="es-MX"/>
        </w:rPr>
        <w:t>, 5-14. https://doi.org/10.21865/RIDEP60.3.01</w:t>
      </w:r>
    </w:p>
    <w:p w14:paraId="430B51BF" w14:textId="5EC3F6BE" w:rsidR="007B739A" w:rsidRPr="00F5422A" w:rsidRDefault="007B739A" w:rsidP="008A7EEF">
      <w:pPr>
        <w:tabs>
          <w:tab w:val="left" w:pos="2966"/>
        </w:tabs>
        <w:ind w:left="567" w:hanging="567"/>
        <w:rPr>
          <w:lang w:val="es-MX"/>
        </w:rPr>
      </w:pPr>
      <w:r>
        <w:rPr>
          <w:lang w:val="es-MX"/>
        </w:rPr>
        <w:t>Quintero, J</w:t>
      </w:r>
      <w:r w:rsidR="00CD3EDC">
        <w:rPr>
          <w:lang w:val="es-MX"/>
        </w:rPr>
        <w:t>. J</w:t>
      </w:r>
      <w:r>
        <w:rPr>
          <w:lang w:val="es-MX"/>
        </w:rPr>
        <w:t>.</w:t>
      </w:r>
      <w:r w:rsidRPr="00F5422A">
        <w:rPr>
          <w:lang w:val="es-MX"/>
        </w:rPr>
        <w:t xml:space="preserve"> (2020). El Efecto del COVID-19 en la Economía y la Educación: Estrategias para la Educación Virtual de Colombia. </w:t>
      </w:r>
      <w:r w:rsidRPr="006147AE">
        <w:rPr>
          <w:i/>
          <w:iCs/>
          <w:lang w:val="es-MX"/>
        </w:rPr>
        <w:t xml:space="preserve">Revista </w:t>
      </w:r>
      <w:proofErr w:type="spellStart"/>
      <w:r w:rsidRPr="006147AE">
        <w:rPr>
          <w:i/>
          <w:iCs/>
          <w:lang w:val="es-MX"/>
        </w:rPr>
        <w:t>Scientific</w:t>
      </w:r>
      <w:proofErr w:type="spellEnd"/>
      <w:r w:rsidRPr="006147AE">
        <w:rPr>
          <w:i/>
          <w:iCs/>
          <w:lang w:val="es-MX"/>
        </w:rPr>
        <w:t>, 5(17)</w:t>
      </w:r>
      <w:r>
        <w:rPr>
          <w:lang w:val="es-MX"/>
        </w:rPr>
        <w:t>,</w:t>
      </w:r>
      <w:r w:rsidRPr="00F5422A">
        <w:rPr>
          <w:lang w:val="es-MX"/>
        </w:rPr>
        <w:t xml:space="preserve"> 17-20.</w:t>
      </w:r>
      <w:r>
        <w:rPr>
          <w:lang w:val="es-MX"/>
        </w:rPr>
        <w:t xml:space="preserve"> </w:t>
      </w:r>
      <w:r w:rsidRPr="006147AE">
        <w:rPr>
          <w:lang w:val="es-MX"/>
        </w:rPr>
        <w:t>https://doi.org/10.29394/Scientific.issn.2542-2987.2020.5.17.15.280-291</w:t>
      </w:r>
    </w:p>
    <w:p w14:paraId="244BEE2C" w14:textId="787BF258" w:rsidR="007B739A" w:rsidRDefault="00DD1582" w:rsidP="008A7EEF">
      <w:pPr>
        <w:pStyle w:val="Bibliografa"/>
        <w:ind w:left="720" w:hanging="720"/>
        <w:rPr>
          <w:noProof/>
        </w:rPr>
      </w:pPr>
      <w:r w:rsidRPr="00DD1582">
        <w:rPr>
          <w:noProof/>
        </w:rPr>
        <w:t>Secretaría de Educación Pública [SEP]</w:t>
      </w:r>
      <w:r w:rsidR="007B739A">
        <w:rPr>
          <w:noProof/>
        </w:rPr>
        <w:t xml:space="preserve">. (mayo de 2020). </w:t>
      </w:r>
      <w:r w:rsidR="007B739A">
        <w:rPr>
          <w:i/>
          <w:iCs/>
          <w:noProof/>
        </w:rPr>
        <w:t>Boletín No. 167 Trabaja SEP para mitigar la deserción y el abandono escolar ante la pandemia por el COVID-19</w:t>
      </w:r>
      <w:r w:rsidR="007B739A">
        <w:rPr>
          <w:noProof/>
        </w:rPr>
        <w:t>. https://www.gob.mx/sep/articulos/boletin-no-167-trabaja-sep-para-mitigar-la-desercion-y-el-abandono-escolar-ante-la-pandemia-por-el-covid-19?idiom=es</w:t>
      </w:r>
    </w:p>
    <w:p w14:paraId="0FFCC309" w14:textId="1A364FDA" w:rsidR="007B739A" w:rsidRPr="0056662F" w:rsidRDefault="007B739A" w:rsidP="008A7EEF">
      <w:pPr>
        <w:tabs>
          <w:tab w:val="left" w:pos="2966"/>
        </w:tabs>
        <w:ind w:left="567" w:hanging="567"/>
        <w:rPr>
          <w:lang w:val="es-MX"/>
        </w:rPr>
      </w:pPr>
      <w:r w:rsidRPr="0056662F">
        <w:rPr>
          <w:lang w:val="es-MX"/>
        </w:rPr>
        <w:t xml:space="preserve">Thorndike, R., </w:t>
      </w:r>
      <w:r w:rsidR="008B2442">
        <w:rPr>
          <w:lang w:val="es-MX"/>
        </w:rPr>
        <w:t>y</w:t>
      </w:r>
      <w:r w:rsidRPr="0056662F">
        <w:rPr>
          <w:lang w:val="es-MX"/>
        </w:rPr>
        <w:t xml:space="preserve"> Hagen, E. (1989). </w:t>
      </w:r>
      <w:r w:rsidRPr="0056662F">
        <w:rPr>
          <w:i/>
          <w:iCs/>
          <w:lang w:val="es-MX"/>
        </w:rPr>
        <w:t>Medición y evaluación en psicología y educación</w:t>
      </w:r>
      <w:r w:rsidRPr="0056662F">
        <w:rPr>
          <w:lang w:val="es-MX"/>
        </w:rPr>
        <w:t>. Trillas.</w:t>
      </w:r>
    </w:p>
    <w:p w14:paraId="6ED2FAD2" w14:textId="77777777" w:rsidR="007B739A" w:rsidRPr="00F5422A" w:rsidRDefault="007B739A" w:rsidP="008A7EEF">
      <w:pPr>
        <w:tabs>
          <w:tab w:val="left" w:pos="2966"/>
        </w:tabs>
        <w:ind w:left="567" w:hanging="567"/>
        <w:rPr>
          <w:lang w:val="es-MX"/>
        </w:rPr>
      </w:pPr>
      <w:r w:rsidRPr="0056662F">
        <w:rPr>
          <w:lang w:val="es-MX"/>
        </w:rPr>
        <w:t xml:space="preserve">Villafuerte, P. (19 de marzo de 2020). </w:t>
      </w:r>
      <w:r w:rsidRPr="009D067E">
        <w:rPr>
          <w:i/>
          <w:iCs/>
          <w:lang w:val="es-MX"/>
        </w:rPr>
        <w:t>Educación en tiempos de pandemia: COVID-19 y equidad en el aprendizaje</w:t>
      </w:r>
      <w:r w:rsidRPr="00F5422A">
        <w:rPr>
          <w:lang w:val="es-MX"/>
        </w:rPr>
        <w:t>. Observatorio del Tecnológico de Monterrey: https://observatorio.tec.mx/edu-news/educacion-en-tiempos-de-pandemia-covid19/</w:t>
      </w:r>
    </w:p>
    <w:p w14:paraId="1F7DD2C4" w14:textId="77777777" w:rsidR="00E561AC" w:rsidRDefault="00E561AC" w:rsidP="00F5422A">
      <w:pPr>
        <w:tabs>
          <w:tab w:val="left" w:pos="2966"/>
        </w:tabs>
        <w:spacing w:before="100" w:beforeAutospacing="1" w:after="100" w:afterAutospacing="1"/>
        <w:ind w:firstLine="0"/>
        <w:rPr>
          <w:b/>
          <w:bCs/>
          <w:lang w:val="es-419"/>
        </w:rPr>
      </w:pPr>
    </w:p>
    <w:p w14:paraId="306E6B91" w14:textId="77777777" w:rsidR="008A7EEF" w:rsidRDefault="008A7EEF" w:rsidP="00F5422A">
      <w:pPr>
        <w:tabs>
          <w:tab w:val="left" w:pos="2966"/>
        </w:tabs>
        <w:spacing w:before="100" w:beforeAutospacing="1" w:after="100" w:afterAutospacing="1"/>
        <w:ind w:firstLine="0"/>
        <w:rPr>
          <w:b/>
          <w:bCs/>
          <w:lang w:val="es-419"/>
        </w:rPr>
      </w:pPr>
    </w:p>
    <w:p w14:paraId="67405F9C" w14:textId="77777777" w:rsidR="008A7EEF" w:rsidRDefault="008A7EEF" w:rsidP="00F5422A">
      <w:pPr>
        <w:tabs>
          <w:tab w:val="left" w:pos="2966"/>
        </w:tabs>
        <w:spacing w:before="100" w:beforeAutospacing="1" w:after="100" w:afterAutospacing="1"/>
        <w:ind w:firstLine="0"/>
        <w:rPr>
          <w:b/>
          <w:bCs/>
          <w:lang w:val="es-419"/>
        </w:rPr>
      </w:pPr>
    </w:p>
    <w:p w14:paraId="54B7D801" w14:textId="77777777" w:rsidR="008A7EEF" w:rsidRDefault="008A7EEF" w:rsidP="00F5422A">
      <w:pPr>
        <w:tabs>
          <w:tab w:val="left" w:pos="2966"/>
        </w:tabs>
        <w:spacing w:before="100" w:beforeAutospacing="1" w:after="100" w:afterAutospacing="1"/>
        <w:ind w:firstLine="0"/>
        <w:rPr>
          <w:b/>
          <w:bCs/>
          <w:lang w:val="es-419"/>
        </w:rPr>
      </w:pPr>
    </w:p>
    <w:tbl>
      <w:tblPr>
        <w:tblW w:w="93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3045"/>
        <w:gridCol w:w="6315"/>
      </w:tblGrid>
      <w:tr w:rsidR="008A7EEF" w:rsidRPr="008A7EEF" w14:paraId="1938D2C1" w14:textId="77777777" w:rsidTr="008A7EEF">
        <w:trPr>
          <w:jc w:val="center"/>
        </w:trPr>
        <w:tc>
          <w:tcPr>
            <w:tcW w:w="3045" w:type="dxa"/>
            <w:tcMar>
              <w:top w:w="100" w:type="dxa"/>
              <w:left w:w="100" w:type="dxa"/>
              <w:bottom w:w="100" w:type="dxa"/>
              <w:right w:w="100" w:type="dxa"/>
            </w:tcMar>
          </w:tcPr>
          <w:p w14:paraId="7B4833E3" w14:textId="77777777" w:rsidR="008A7EEF" w:rsidRPr="008A7EEF" w:rsidRDefault="008A7EEF" w:rsidP="004020FC">
            <w:pPr>
              <w:pStyle w:val="Ttulo3"/>
              <w:widowControl w:val="0"/>
              <w:spacing w:before="0" w:line="240" w:lineRule="auto"/>
              <w:rPr>
                <w:rFonts w:ascii="Times New Roman" w:hAnsi="Times New Roman" w:cs="Times New Roman"/>
                <w:sz w:val="24"/>
                <w:szCs w:val="24"/>
                <w:lang w:val="es-MX"/>
              </w:rPr>
            </w:pPr>
            <w:r w:rsidRPr="008A7EEF">
              <w:rPr>
                <w:rFonts w:ascii="Times New Roman" w:hAnsi="Times New Roman" w:cs="Times New Roman"/>
                <w:sz w:val="24"/>
                <w:szCs w:val="24"/>
                <w:lang w:val="es-MX"/>
              </w:rPr>
              <w:lastRenderedPageBreak/>
              <w:t>Rol de Contribución</w:t>
            </w:r>
          </w:p>
        </w:tc>
        <w:tc>
          <w:tcPr>
            <w:tcW w:w="6315" w:type="dxa"/>
            <w:tcMar>
              <w:top w:w="100" w:type="dxa"/>
              <w:left w:w="100" w:type="dxa"/>
              <w:bottom w:w="100" w:type="dxa"/>
              <w:right w:w="100" w:type="dxa"/>
            </w:tcMar>
          </w:tcPr>
          <w:p w14:paraId="1BFB780A" w14:textId="26245C5E" w:rsidR="008A7EEF" w:rsidRPr="008A7EEF" w:rsidRDefault="008A7EEF" w:rsidP="004020FC">
            <w:pPr>
              <w:pStyle w:val="Ttulo3"/>
              <w:widowControl w:val="0"/>
              <w:spacing w:before="0" w:line="240" w:lineRule="auto"/>
              <w:rPr>
                <w:rFonts w:ascii="Times New Roman" w:hAnsi="Times New Roman" w:cs="Times New Roman"/>
                <w:sz w:val="24"/>
                <w:szCs w:val="24"/>
                <w:lang w:val="es-MX"/>
              </w:rPr>
            </w:pPr>
            <w:bookmarkStart w:id="9" w:name="_btsjgdfgjwkr" w:colFirst="0" w:colLast="0"/>
            <w:bookmarkEnd w:id="9"/>
            <w:r>
              <w:rPr>
                <w:rFonts w:ascii="Times New Roman" w:hAnsi="Times New Roman" w:cs="Times New Roman"/>
                <w:sz w:val="24"/>
                <w:szCs w:val="24"/>
                <w:lang w:val="es-MX"/>
              </w:rPr>
              <w:t>Autor (es)</w:t>
            </w:r>
          </w:p>
        </w:tc>
      </w:tr>
      <w:tr w:rsidR="008A7EEF" w:rsidRPr="008A7EEF" w14:paraId="47003432" w14:textId="77777777" w:rsidTr="008A7EEF">
        <w:trPr>
          <w:jc w:val="center"/>
        </w:trPr>
        <w:tc>
          <w:tcPr>
            <w:tcW w:w="3045" w:type="dxa"/>
            <w:tcMar>
              <w:top w:w="100" w:type="dxa"/>
              <w:left w:w="100" w:type="dxa"/>
              <w:bottom w:w="100" w:type="dxa"/>
              <w:right w:w="100" w:type="dxa"/>
            </w:tcMar>
          </w:tcPr>
          <w:p w14:paraId="33F9F5A7" w14:textId="77777777" w:rsidR="008A7EEF" w:rsidRPr="008A7EEF" w:rsidRDefault="008A7EEF" w:rsidP="008A7EEF">
            <w:pPr>
              <w:widowControl w:val="0"/>
              <w:spacing w:line="240" w:lineRule="auto"/>
              <w:ind w:firstLine="0"/>
              <w:rPr>
                <w:lang w:val="es-MX"/>
              </w:rPr>
            </w:pPr>
            <w:r w:rsidRPr="008A7EEF">
              <w:rPr>
                <w:lang w:val="es-MX"/>
              </w:rPr>
              <w:t>Conceptualización</w:t>
            </w:r>
          </w:p>
        </w:tc>
        <w:tc>
          <w:tcPr>
            <w:tcW w:w="6315" w:type="dxa"/>
            <w:tcMar>
              <w:top w:w="100" w:type="dxa"/>
              <w:left w:w="100" w:type="dxa"/>
              <w:bottom w:w="100" w:type="dxa"/>
              <w:right w:w="100" w:type="dxa"/>
            </w:tcMar>
          </w:tcPr>
          <w:p w14:paraId="3B7307D4" w14:textId="53C16352" w:rsidR="008A7EEF" w:rsidRPr="008A7EEF" w:rsidRDefault="008A7EEF" w:rsidP="008A7EEF">
            <w:pPr>
              <w:widowControl w:val="0"/>
              <w:spacing w:line="240" w:lineRule="auto"/>
              <w:ind w:firstLine="0"/>
              <w:rPr>
                <w:lang w:val="es-MX"/>
              </w:rPr>
            </w:pPr>
            <w:r w:rsidRPr="008A7EEF">
              <w:rPr>
                <w:lang w:val="es-MX"/>
              </w:rPr>
              <w:t>JOSÉ RAFAEL BACA PUMAREJO</w:t>
            </w:r>
          </w:p>
        </w:tc>
      </w:tr>
      <w:tr w:rsidR="008A7EEF" w:rsidRPr="008A7EEF" w14:paraId="648560EF" w14:textId="77777777" w:rsidTr="008A7EEF">
        <w:trPr>
          <w:jc w:val="center"/>
        </w:trPr>
        <w:tc>
          <w:tcPr>
            <w:tcW w:w="3045" w:type="dxa"/>
            <w:tcMar>
              <w:top w:w="100" w:type="dxa"/>
              <w:left w:w="100" w:type="dxa"/>
              <w:bottom w:w="100" w:type="dxa"/>
              <w:right w:w="100" w:type="dxa"/>
            </w:tcMar>
          </w:tcPr>
          <w:p w14:paraId="6DDF3662" w14:textId="77777777" w:rsidR="008A7EEF" w:rsidRPr="008A7EEF" w:rsidRDefault="008A7EEF" w:rsidP="008A7EEF">
            <w:pPr>
              <w:widowControl w:val="0"/>
              <w:spacing w:line="240" w:lineRule="auto"/>
              <w:ind w:firstLine="0"/>
              <w:rPr>
                <w:lang w:val="es-MX"/>
              </w:rPr>
            </w:pPr>
            <w:r w:rsidRPr="008A7EEF">
              <w:rPr>
                <w:lang w:val="es-MX"/>
              </w:rPr>
              <w:t>Metodología</w:t>
            </w:r>
          </w:p>
        </w:tc>
        <w:tc>
          <w:tcPr>
            <w:tcW w:w="6315" w:type="dxa"/>
            <w:tcMar>
              <w:top w:w="100" w:type="dxa"/>
              <w:left w:w="100" w:type="dxa"/>
              <w:bottom w:w="100" w:type="dxa"/>
              <w:right w:w="100" w:type="dxa"/>
            </w:tcMar>
          </w:tcPr>
          <w:p w14:paraId="27362DBD" w14:textId="264BBC9A" w:rsidR="008A7EEF" w:rsidRPr="008A7EEF" w:rsidRDefault="008A7EEF" w:rsidP="008A7EEF">
            <w:pPr>
              <w:widowControl w:val="0"/>
              <w:spacing w:line="240" w:lineRule="auto"/>
              <w:ind w:firstLine="0"/>
              <w:rPr>
                <w:lang w:val="es-MX"/>
              </w:rPr>
            </w:pPr>
            <w:r>
              <w:rPr>
                <w:lang w:val="es-MX"/>
              </w:rPr>
              <w:t>NO APLICA</w:t>
            </w:r>
          </w:p>
        </w:tc>
      </w:tr>
      <w:tr w:rsidR="008A7EEF" w:rsidRPr="008A7EEF" w14:paraId="5C1BF439" w14:textId="77777777" w:rsidTr="008A7EEF">
        <w:trPr>
          <w:jc w:val="center"/>
        </w:trPr>
        <w:tc>
          <w:tcPr>
            <w:tcW w:w="3045" w:type="dxa"/>
            <w:tcMar>
              <w:top w:w="100" w:type="dxa"/>
              <w:left w:w="100" w:type="dxa"/>
              <w:bottom w:w="100" w:type="dxa"/>
              <w:right w:w="100" w:type="dxa"/>
            </w:tcMar>
          </w:tcPr>
          <w:p w14:paraId="6BE49048" w14:textId="77777777" w:rsidR="008A7EEF" w:rsidRPr="008A7EEF" w:rsidRDefault="008A7EEF" w:rsidP="008A7EEF">
            <w:pPr>
              <w:widowControl w:val="0"/>
              <w:spacing w:line="240" w:lineRule="auto"/>
              <w:ind w:firstLine="0"/>
              <w:rPr>
                <w:lang w:val="es-MX"/>
              </w:rPr>
            </w:pPr>
            <w:r w:rsidRPr="008A7EEF">
              <w:rPr>
                <w:lang w:val="es-MX"/>
              </w:rPr>
              <w:t>Software</w:t>
            </w:r>
          </w:p>
        </w:tc>
        <w:tc>
          <w:tcPr>
            <w:tcW w:w="6315" w:type="dxa"/>
            <w:tcMar>
              <w:top w:w="100" w:type="dxa"/>
              <w:left w:w="100" w:type="dxa"/>
              <w:bottom w:w="100" w:type="dxa"/>
              <w:right w:w="100" w:type="dxa"/>
            </w:tcMar>
          </w:tcPr>
          <w:p w14:paraId="3A8003BB" w14:textId="0350AB2E" w:rsidR="008A7EEF" w:rsidRPr="008A7EEF" w:rsidRDefault="008A7EEF" w:rsidP="008A7EEF">
            <w:pPr>
              <w:widowControl w:val="0"/>
              <w:spacing w:line="240" w:lineRule="auto"/>
              <w:ind w:firstLine="0"/>
              <w:rPr>
                <w:lang w:val="es-MX"/>
              </w:rPr>
            </w:pPr>
            <w:r>
              <w:rPr>
                <w:lang w:val="es-MX"/>
              </w:rPr>
              <w:t>NO APLICA</w:t>
            </w:r>
          </w:p>
        </w:tc>
      </w:tr>
      <w:tr w:rsidR="008A7EEF" w:rsidRPr="008A7EEF" w14:paraId="38931693" w14:textId="77777777" w:rsidTr="008A7EEF">
        <w:trPr>
          <w:jc w:val="center"/>
        </w:trPr>
        <w:tc>
          <w:tcPr>
            <w:tcW w:w="3045" w:type="dxa"/>
            <w:tcMar>
              <w:top w:w="100" w:type="dxa"/>
              <w:left w:w="100" w:type="dxa"/>
              <w:bottom w:w="100" w:type="dxa"/>
              <w:right w:w="100" w:type="dxa"/>
            </w:tcMar>
          </w:tcPr>
          <w:p w14:paraId="37752000" w14:textId="77777777" w:rsidR="008A7EEF" w:rsidRPr="008A7EEF" w:rsidRDefault="008A7EEF" w:rsidP="008A7EEF">
            <w:pPr>
              <w:widowControl w:val="0"/>
              <w:spacing w:line="240" w:lineRule="auto"/>
              <w:ind w:firstLine="0"/>
              <w:rPr>
                <w:lang w:val="es-MX"/>
              </w:rPr>
            </w:pPr>
            <w:r w:rsidRPr="008A7EEF">
              <w:rPr>
                <w:lang w:val="es-MX"/>
              </w:rPr>
              <w:t>Validación</w:t>
            </w:r>
          </w:p>
        </w:tc>
        <w:tc>
          <w:tcPr>
            <w:tcW w:w="6315" w:type="dxa"/>
            <w:tcMar>
              <w:top w:w="100" w:type="dxa"/>
              <w:left w:w="100" w:type="dxa"/>
              <w:bottom w:w="100" w:type="dxa"/>
              <w:right w:w="100" w:type="dxa"/>
            </w:tcMar>
          </w:tcPr>
          <w:p w14:paraId="23596C0E" w14:textId="312B41C9" w:rsidR="008A7EEF" w:rsidRPr="008A7EEF" w:rsidRDefault="008A7EEF" w:rsidP="008A7EEF">
            <w:pPr>
              <w:widowControl w:val="0"/>
              <w:spacing w:line="240" w:lineRule="auto"/>
              <w:ind w:firstLine="0"/>
              <w:rPr>
                <w:lang w:val="es-MX"/>
              </w:rPr>
            </w:pPr>
            <w:r>
              <w:rPr>
                <w:lang w:val="es-MX"/>
              </w:rPr>
              <w:t>NO APLICA</w:t>
            </w:r>
          </w:p>
        </w:tc>
      </w:tr>
      <w:tr w:rsidR="008A7EEF" w:rsidRPr="008A7EEF" w14:paraId="2A4D8E44" w14:textId="77777777" w:rsidTr="008A7EEF">
        <w:trPr>
          <w:jc w:val="center"/>
        </w:trPr>
        <w:tc>
          <w:tcPr>
            <w:tcW w:w="3045" w:type="dxa"/>
            <w:tcMar>
              <w:top w:w="100" w:type="dxa"/>
              <w:left w:w="100" w:type="dxa"/>
              <w:bottom w:w="100" w:type="dxa"/>
              <w:right w:w="100" w:type="dxa"/>
            </w:tcMar>
          </w:tcPr>
          <w:p w14:paraId="7DD5D5CC" w14:textId="77777777" w:rsidR="008A7EEF" w:rsidRPr="008A7EEF" w:rsidRDefault="008A7EEF" w:rsidP="008A7EEF">
            <w:pPr>
              <w:widowControl w:val="0"/>
              <w:spacing w:line="240" w:lineRule="auto"/>
              <w:ind w:firstLine="0"/>
              <w:rPr>
                <w:lang w:val="es-MX"/>
              </w:rPr>
            </w:pPr>
            <w:r w:rsidRPr="008A7EEF">
              <w:rPr>
                <w:lang w:val="es-MX"/>
              </w:rPr>
              <w:t>Análisis Formal</w:t>
            </w:r>
          </w:p>
        </w:tc>
        <w:tc>
          <w:tcPr>
            <w:tcW w:w="6315" w:type="dxa"/>
            <w:tcMar>
              <w:top w:w="100" w:type="dxa"/>
              <w:left w:w="100" w:type="dxa"/>
              <w:bottom w:w="100" w:type="dxa"/>
              <w:right w:w="100" w:type="dxa"/>
            </w:tcMar>
          </w:tcPr>
          <w:p w14:paraId="072B7C55" w14:textId="0AB69254" w:rsidR="008A7EEF" w:rsidRPr="008A7EEF" w:rsidRDefault="008A7EEF" w:rsidP="008A7EEF">
            <w:pPr>
              <w:widowControl w:val="0"/>
              <w:spacing w:line="240" w:lineRule="auto"/>
              <w:ind w:firstLine="0"/>
              <w:rPr>
                <w:lang w:val="es-MX"/>
              </w:rPr>
            </w:pPr>
            <w:r w:rsidRPr="008A7EEF">
              <w:rPr>
                <w:lang w:val="es-MX"/>
              </w:rPr>
              <w:t>VICENTE VILLANUEVA HERNÁNDEZ</w:t>
            </w:r>
          </w:p>
        </w:tc>
      </w:tr>
      <w:tr w:rsidR="008A7EEF" w:rsidRPr="008A7EEF" w14:paraId="26BD5FE4" w14:textId="77777777" w:rsidTr="008A7EEF">
        <w:trPr>
          <w:jc w:val="center"/>
        </w:trPr>
        <w:tc>
          <w:tcPr>
            <w:tcW w:w="3045" w:type="dxa"/>
            <w:tcMar>
              <w:top w:w="100" w:type="dxa"/>
              <w:left w:w="100" w:type="dxa"/>
              <w:bottom w:w="100" w:type="dxa"/>
              <w:right w:w="100" w:type="dxa"/>
            </w:tcMar>
          </w:tcPr>
          <w:p w14:paraId="7C5781D1" w14:textId="77777777" w:rsidR="008A7EEF" w:rsidRPr="008A7EEF" w:rsidRDefault="008A7EEF" w:rsidP="008A7EEF">
            <w:pPr>
              <w:widowControl w:val="0"/>
              <w:spacing w:line="240" w:lineRule="auto"/>
              <w:ind w:firstLine="0"/>
              <w:rPr>
                <w:lang w:val="es-MX"/>
              </w:rPr>
            </w:pPr>
            <w:r w:rsidRPr="008A7EEF">
              <w:rPr>
                <w:lang w:val="es-MX"/>
              </w:rPr>
              <w:t>Investigación</w:t>
            </w:r>
          </w:p>
        </w:tc>
        <w:tc>
          <w:tcPr>
            <w:tcW w:w="6315" w:type="dxa"/>
            <w:tcMar>
              <w:top w:w="100" w:type="dxa"/>
              <w:left w:w="100" w:type="dxa"/>
              <w:bottom w:w="100" w:type="dxa"/>
              <w:right w:w="100" w:type="dxa"/>
            </w:tcMar>
          </w:tcPr>
          <w:p w14:paraId="441C3B31" w14:textId="19186201" w:rsidR="008A7EEF" w:rsidRPr="008A7EEF" w:rsidRDefault="008A7EEF" w:rsidP="008A7EEF">
            <w:pPr>
              <w:widowControl w:val="0"/>
              <w:spacing w:line="240" w:lineRule="auto"/>
              <w:ind w:firstLine="0"/>
              <w:rPr>
                <w:lang w:val="es-MX"/>
              </w:rPr>
            </w:pPr>
            <w:r w:rsidRPr="008A7EEF">
              <w:rPr>
                <w:lang w:val="es-MX"/>
              </w:rPr>
              <w:t>JOSÉ RAFAEL BACA PUMAREJO (principal)</w:t>
            </w:r>
          </w:p>
          <w:p w14:paraId="47A8832E" w14:textId="605DE57A" w:rsidR="008A7EEF" w:rsidRPr="008A7EEF" w:rsidRDefault="008A7EEF" w:rsidP="008A7EEF">
            <w:pPr>
              <w:widowControl w:val="0"/>
              <w:spacing w:line="240" w:lineRule="auto"/>
              <w:ind w:firstLine="0"/>
              <w:rPr>
                <w:lang w:val="es-MX"/>
              </w:rPr>
            </w:pPr>
            <w:r w:rsidRPr="008A7EEF">
              <w:rPr>
                <w:lang w:val="es-MX"/>
              </w:rPr>
              <w:t>JULIO CÉSAR RODRÍGUEZ CASTAÑÓN (que apoya)</w:t>
            </w:r>
          </w:p>
        </w:tc>
      </w:tr>
      <w:tr w:rsidR="008A7EEF" w:rsidRPr="008A7EEF" w14:paraId="69104B55" w14:textId="77777777" w:rsidTr="008A7EEF">
        <w:trPr>
          <w:jc w:val="center"/>
        </w:trPr>
        <w:tc>
          <w:tcPr>
            <w:tcW w:w="3045" w:type="dxa"/>
            <w:tcMar>
              <w:top w:w="100" w:type="dxa"/>
              <w:left w:w="100" w:type="dxa"/>
              <w:bottom w:w="100" w:type="dxa"/>
              <w:right w:w="100" w:type="dxa"/>
            </w:tcMar>
          </w:tcPr>
          <w:p w14:paraId="4A14820C" w14:textId="77777777" w:rsidR="008A7EEF" w:rsidRPr="008A7EEF" w:rsidRDefault="008A7EEF" w:rsidP="008A7EEF">
            <w:pPr>
              <w:widowControl w:val="0"/>
              <w:spacing w:line="240" w:lineRule="auto"/>
              <w:ind w:firstLine="0"/>
              <w:rPr>
                <w:lang w:val="es-MX"/>
              </w:rPr>
            </w:pPr>
            <w:r w:rsidRPr="008A7EEF">
              <w:rPr>
                <w:lang w:val="es-MX"/>
              </w:rPr>
              <w:t>Recursos</w:t>
            </w:r>
          </w:p>
        </w:tc>
        <w:tc>
          <w:tcPr>
            <w:tcW w:w="6315" w:type="dxa"/>
            <w:tcMar>
              <w:top w:w="100" w:type="dxa"/>
              <w:left w:w="100" w:type="dxa"/>
              <w:bottom w:w="100" w:type="dxa"/>
              <w:right w:w="100" w:type="dxa"/>
            </w:tcMar>
          </w:tcPr>
          <w:p w14:paraId="0FCDE67F" w14:textId="49C12C42" w:rsidR="008A7EEF" w:rsidRPr="008A7EEF" w:rsidRDefault="008A7EEF" w:rsidP="008A7EEF">
            <w:pPr>
              <w:widowControl w:val="0"/>
              <w:spacing w:line="240" w:lineRule="auto"/>
              <w:ind w:firstLine="0"/>
              <w:rPr>
                <w:lang w:val="es-MX"/>
              </w:rPr>
            </w:pPr>
            <w:r>
              <w:rPr>
                <w:lang w:val="es-MX"/>
              </w:rPr>
              <w:t>NO APLICA</w:t>
            </w:r>
          </w:p>
        </w:tc>
      </w:tr>
      <w:tr w:rsidR="008A7EEF" w:rsidRPr="008A7EEF" w14:paraId="71438854" w14:textId="77777777" w:rsidTr="008A7EEF">
        <w:trPr>
          <w:jc w:val="center"/>
        </w:trPr>
        <w:tc>
          <w:tcPr>
            <w:tcW w:w="3045" w:type="dxa"/>
            <w:tcMar>
              <w:top w:w="100" w:type="dxa"/>
              <w:left w:w="100" w:type="dxa"/>
              <w:bottom w:w="100" w:type="dxa"/>
              <w:right w:w="100" w:type="dxa"/>
            </w:tcMar>
          </w:tcPr>
          <w:p w14:paraId="3126FABC" w14:textId="77777777" w:rsidR="008A7EEF" w:rsidRPr="008A7EEF" w:rsidRDefault="008A7EEF" w:rsidP="008A7EEF">
            <w:pPr>
              <w:widowControl w:val="0"/>
              <w:spacing w:line="240" w:lineRule="auto"/>
              <w:ind w:firstLine="0"/>
              <w:rPr>
                <w:lang w:val="es-MX"/>
              </w:rPr>
            </w:pPr>
            <w:r w:rsidRPr="008A7EEF">
              <w:rPr>
                <w:lang w:val="es-MX"/>
              </w:rPr>
              <w:t>Curación de datos</w:t>
            </w:r>
          </w:p>
        </w:tc>
        <w:tc>
          <w:tcPr>
            <w:tcW w:w="6315" w:type="dxa"/>
            <w:tcMar>
              <w:top w:w="100" w:type="dxa"/>
              <w:left w:w="100" w:type="dxa"/>
              <w:bottom w:w="100" w:type="dxa"/>
              <w:right w:w="100" w:type="dxa"/>
            </w:tcMar>
          </w:tcPr>
          <w:p w14:paraId="3F6DC5A1" w14:textId="6A32ED60" w:rsidR="008A7EEF" w:rsidRPr="008A7EEF" w:rsidRDefault="008A7EEF" w:rsidP="008A7EEF">
            <w:pPr>
              <w:widowControl w:val="0"/>
              <w:spacing w:line="240" w:lineRule="auto"/>
              <w:ind w:firstLine="0"/>
              <w:rPr>
                <w:lang w:val="es-MX"/>
              </w:rPr>
            </w:pPr>
            <w:r>
              <w:rPr>
                <w:lang w:val="es-MX"/>
              </w:rPr>
              <w:t>NO APLICA</w:t>
            </w:r>
          </w:p>
        </w:tc>
      </w:tr>
      <w:tr w:rsidR="008A7EEF" w:rsidRPr="008A7EEF" w14:paraId="10F18DAA" w14:textId="77777777" w:rsidTr="008A7EEF">
        <w:trPr>
          <w:jc w:val="center"/>
        </w:trPr>
        <w:tc>
          <w:tcPr>
            <w:tcW w:w="3045" w:type="dxa"/>
            <w:tcMar>
              <w:top w:w="100" w:type="dxa"/>
              <w:left w:w="100" w:type="dxa"/>
              <w:bottom w:w="100" w:type="dxa"/>
              <w:right w:w="100" w:type="dxa"/>
            </w:tcMar>
          </w:tcPr>
          <w:p w14:paraId="46D1EC5C" w14:textId="77777777" w:rsidR="008A7EEF" w:rsidRPr="008A7EEF" w:rsidRDefault="008A7EEF" w:rsidP="008A7EEF">
            <w:pPr>
              <w:widowControl w:val="0"/>
              <w:spacing w:line="240" w:lineRule="auto"/>
              <w:ind w:firstLine="0"/>
              <w:rPr>
                <w:lang w:val="es-MX"/>
              </w:rPr>
            </w:pPr>
            <w:r w:rsidRPr="008A7EEF">
              <w:rPr>
                <w:lang w:val="es-MX"/>
              </w:rPr>
              <w:t>Escritura - Preparación del borrador original</w:t>
            </w:r>
          </w:p>
        </w:tc>
        <w:tc>
          <w:tcPr>
            <w:tcW w:w="6315" w:type="dxa"/>
            <w:tcMar>
              <w:top w:w="100" w:type="dxa"/>
              <w:left w:w="100" w:type="dxa"/>
              <w:bottom w:w="100" w:type="dxa"/>
              <w:right w:w="100" w:type="dxa"/>
            </w:tcMar>
          </w:tcPr>
          <w:p w14:paraId="7E656A59" w14:textId="44C10CFB" w:rsidR="008A7EEF" w:rsidRPr="008A7EEF" w:rsidRDefault="008A7EEF" w:rsidP="008A7EEF">
            <w:pPr>
              <w:widowControl w:val="0"/>
              <w:spacing w:line="240" w:lineRule="auto"/>
              <w:ind w:firstLine="0"/>
              <w:rPr>
                <w:lang w:val="es-MX"/>
              </w:rPr>
            </w:pPr>
            <w:r w:rsidRPr="008A7EEF">
              <w:rPr>
                <w:lang w:val="es-MX"/>
              </w:rPr>
              <w:t>JOSÉ RAFAEL BACA PUMAREJO (principal)</w:t>
            </w:r>
          </w:p>
          <w:p w14:paraId="0D730773" w14:textId="3D1BDA84" w:rsidR="008A7EEF" w:rsidRPr="008A7EEF" w:rsidRDefault="008A7EEF" w:rsidP="008A7EEF">
            <w:pPr>
              <w:widowControl w:val="0"/>
              <w:spacing w:line="240" w:lineRule="auto"/>
              <w:ind w:firstLine="0"/>
              <w:rPr>
                <w:lang w:val="es-MX"/>
              </w:rPr>
            </w:pPr>
            <w:r w:rsidRPr="008A7EEF">
              <w:rPr>
                <w:lang w:val="es-MX"/>
              </w:rPr>
              <w:t>VICENTE VILLANUEVA HERNÁNDEZ (que apoya)</w:t>
            </w:r>
          </w:p>
        </w:tc>
      </w:tr>
      <w:tr w:rsidR="008A7EEF" w:rsidRPr="008A7EEF" w14:paraId="782F8B62" w14:textId="77777777" w:rsidTr="008A7EEF">
        <w:trPr>
          <w:jc w:val="center"/>
        </w:trPr>
        <w:tc>
          <w:tcPr>
            <w:tcW w:w="3045" w:type="dxa"/>
            <w:tcMar>
              <w:top w:w="100" w:type="dxa"/>
              <w:left w:w="100" w:type="dxa"/>
              <w:bottom w:w="100" w:type="dxa"/>
              <w:right w:w="100" w:type="dxa"/>
            </w:tcMar>
          </w:tcPr>
          <w:p w14:paraId="1DD45FCB" w14:textId="77777777" w:rsidR="008A7EEF" w:rsidRPr="008A7EEF" w:rsidRDefault="008A7EEF" w:rsidP="008A7EEF">
            <w:pPr>
              <w:widowControl w:val="0"/>
              <w:spacing w:line="240" w:lineRule="auto"/>
              <w:ind w:firstLine="0"/>
              <w:rPr>
                <w:lang w:val="es-MX"/>
              </w:rPr>
            </w:pPr>
            <w:r w:rsidRPr="008A7EEF">
              <w:rPr>
                <w:lang w:val="es-MX"/>
              </w:rPr>
              <w:t>Escritura - Revisión y edición</w:t>
            </w:r>
          </w:p>
        </w:tc>
        <w:tc>
          <w:tcPr>
            <w:tcW w:w="6315" w:type="dxa"/>
            <w:tcMar>
              <w:top w:w="100" w:type="dxa"/>
              <w:left w:w="100" w:type="dxa"/>
              <w:bottom w:w="100" w:type="dxa"/>
              <w:right w:w="100" w:type="dxa"/>
            </w:tcMar>
          </w:tcPr>
          <w:p w14:paraId="776BA896" w14:textId="021EBBFE" w:rsidR="008A7EEF" w:rsidRPr="008A7EEF" w:rsidRDefault="008A7EEF" w:rsidP="008A7EEF">
            <w:pPr>
              <w:widowControl w:val="0"/>
              <w:spacing w:line="240" w:lineRule="auto"/>
              <w:ind w:firstLine="0"/>
              <w:rPr>
                <w:lang w:val="es-MX"/>
              </w:rPr>
            </w:pPr>
            <w:r>
              <w:rPr>
                <w:lang w:val="es-MX"/>
              </w:rPr>
              <w:t>NO APLICA</w:t>
            </w:r>
          </w:p>
        </w:tc>
      </w:tr>
      <w:tr w:rsidR="008A7EEF" w:rsidRPr="008A7EEF" w14:paraId="4AC97A5C" w14:textId="77777777" w:rsidTr="008A7EEF">
        <w:trPr>
          <w:jc w:val="center"/>
        </w:trPr>
        <w:tc>
          <w:tcPr>
            <w:tcW w:w="3045" w:type="dxa"/>
            <w:tcMar>
              <w:top w:w="100" w:type="dxa"/>
              <w:left w:w="100" w:type="dxa"/>
              <w:bottom w:w="100" w:type="dxa"/>
              <w:right w:w="100" w:type="dxa"/>
            </w:tcMar>
          </w:tcPr>
          <w:p w14:paraId="53032968" w14:textId="77777777" w:rsidR="008A7EEF" w:rsidRPr="008A7EEF" w:rsidRDefault="008A7EEF" w:rsidP="008A7EEF">
            <w:pPr>
              <w:widowControl w:val="0"/>
              <w:spacing w:line="240" w:lineRule="auto"/>
              <w:ind w:firstLine="0"/>
              <w:rPr>
                <w:lang w:val="es-MX"/>
              </w:rPr>
            </w:pPr>
            <w:r w:rsidRPr="008A7EEF">
              <w:rPr>
                <w:lang w:val="es-MX"/>
              </w:rPr>
              <w:t>Visualización</w:t>
            </w:r>
          </w:p>
        </w:tc>
        <w:tc>
          <w:tcPr>
            <w:tcW w:w="6315" w:type="dxa"/>
            <w:tcMar>
              <w:top w:w="100" w:type="dxa"/>
              <w:left w:w="100" w:type="dxa"/>
              <w:bottom w:w="100" w:type="dxa"/>
              <w:right w:w="100" w:type="dxa"/>
            </w:tcMar>
          </w:tcPr>
          <w:p w14:paraId="3B586FE5" w14:textId="436181DE" w:rsidR="008A7EEF" w:rsidRPr="008A7EEF" w:rsidRDefault="008A7EEF" w:rsidP="008A7EEF">
            <w:pPr>
              <w:widowControl w:val="0"/>
              <w:spacing w:line="240" w:lineRule="auto"/>
              <w:ind w:firstLine="0"/>
              <w:rPr>
                <w:lang w:val="es-MX"/>
              </w:rPr>
            </w:pPr>
            <w:r>
              <w:rPr>
                <w:lang w:val="es-MX"/>
              </w:rPr>
              <w:t>NO APLICA</w:t>
            </w:r>
          </w:p>
        </w:tc>
      </w:tr>
      <w:tr w:rsidR="008A7EEF" w:rsidRPr="008A7EEF" w14:paraId="558F97D2" w14:textId="77777777" w:rsidTr="008A7EEF">
        <w:trPr>
          <w:jc w:val="center"/>
        </w:trPr>
        <w:tc>
          <w:tcPr>
            <w:tcW w:w="3045" w:type="dxa"/>
            <w:tcMar>
              <w:top w:w="100" w:type="dxa"/>
              <w:left w:w="100" w:type="dxa"/>
              <w:bottom w:w="100" w:type="dxa"/>
              <w:right w:w="100" w:type="dxa"/>
            </w:tcMar>
          </w:tcPr>
          <w:p w14:paraId="2E67F0EB" w14:textId="77777777" w:rsidR="008A7EEF" w:rsidRPr="008A7EEF" w:rsidRDefault="008A7EEF" w:rsidP="008A7EEF">
            <w:pPr>
              <w:widowControl w:val="0"/>
              <w:spacing w:line="240" w:lineRule="auto"/>
              <w:ind w:firstLine="0"/>
              <w:rPr>
                <w:lang w:val="es-MX"/>
              </w:rPr>
            </w:pPr>
            <w:r w:rsidRPr="008A7EEF">
              <w:rPr>
                <w:lang w:val="es-MX"/>
              </w:rPr>
              <w:t>Supervisión</w:t>
            </w:r>
          </w:p>
        </w:tc>
        <w:tc>
          <w:tcPr>
            <w:tcW w:w="6315" w:type="dxa"/>
            <w:tcMar>
              <w:top w:w="100" w:type="dxa"/>
              <w:left w:w="100" w:type="dxa"/>
              <w:bottom w:w="100" w:type="dxa"/>
              <w:right w:w="100" w:type="dxa"/>
            </w:tcMar>
          </w:tcPr>
          <w:p w14:paraId="64922483" w14:textId="2FB4492F" w:rsidR="008A7EEF" w:rsidRPr="008A7EEF" w:rsidRDefault="008A7EEF" w:rsidP="008A7EEF">
            <w:pPr>
              <w:widowControl w:val="0"/>
              <w:spacing w:line="240" w:lineRule="auto"/>
              <w:ind w:firstLine="0"/>
              <w:rPr>
                <w:lang w:val="es-MX"/>
              </w:rPr>
            </w:pPr>
            <w:r>
              <w:rPr>
                <w:lang w:val="es-MX"/>
              </w:rPr>
              <w:t>NO APLICA</w:t>
            </w:r>
          </w:p>
        </w:tc>
      </w:tr>
      <w:tr w:rsidR="008A7EEF" w:rsidRPr="008A7EEF" w14:paraId="7B160F75" w14:textId="77777777" w:rsidTr="008A7EEF">
        <w:trPr>
          <w:jc w:val="center"/>
        </w:trPr>
        <w:tc>
          <w:tcPr>
            <w:tcW w:w="3045" w:type="dxa"/>
            <w:tcMar>
              <w:top w:w="100" w:type="dxa"/>
              <w:left w:w="100" w:type="dxa"/>
              <w:bottom w:w="100" w:type="dxa"/>
              <w:right w:w="100" w:type="dxa"/>
            </w:tcMar>
          </w:tcPr>
          <w:p w14:paraId="00C03227" w14:textId="77777777" w:rsidR="008A7EEF" w:rsidRPr="008A7EEF" w:rsidRDefault="008A7EEF" w:rsidP="008A7EEF">
            <w:pPr>
              <w:widowControl w:val="0"/>
              <w:spacing w:line="240" w:lineRule="auto"/>
              <w:ind w:firstLine="0"/>
              <w:rPr>
                <w:lang w:val="es-MX"/>
              </w:rPr>
            </w:pPr>
            <w:r w:rsidRPr="008A7EEF">
              <w:rPr>
                <w:lang w:val="es-MX"/>
              </w:rPr>
              <w:t>Administración de Proyectos</w:t>
            </w:r>
          </w:p>
        </w:tc>
        <w:tc>
          <w:tcPr>
            <w:tcW w:w="6315" w:type="dxa"/>
            <w:tcMar>
              <w:top w:w="100" w:type="dxa"/>
              <w:left w:w="100" w:type="dxa"/>
              <w:bottom w:w="100" w:type="dxa"/>
              <w:right w:w="100" w:type="dxa"/>
            </w:tcMar>
          </w:tcPr>
          <w:p w14:paraId="6850B3FE" w14:textId="550C04DE" w:rsidR="008A7EEF" w:rsidRPr="008A7EEF" w:rsidRDefault="008A7EEF" w:rsidP="008A7EEF">
            <w:pPr>
              <w:widowControl w:val="0"/>
              <w:spacing w:line="240" w:lineRule="auto"/>
              <w:ind w:firstLine="0"/>
              <w:rPr>
                <w:lang w:val="es-MX"/>
              </w:rPr>
            </w:pPr>
            <w:r>
              <w:rPr>
                <w:lang w:val="es-MX"/>
              </w:rPr>
              <w:t>NO APLICA</w:t>
            </w:r>
          </w:p>
        </w:tc>
      </w:tr>
      <w:tr w:rsidR="008A7EEF" w:rsidRPr="008A7EEF" w14:paraId="18B0C490" w14:textId="77777777" w:rsidTr="008A7EEF">
        <w:trPr>
          <w:jc w:val="center"/>
        </w:trPr>
        <w:tc>
          <w:tcPr>
            <w:tcW w:w="3045" w:type="dxa"/>
            <w:tcMar>
              <w:top w:w="100" w:type="dxa"/>
              <w:left w:w="100" w:type="dxa"/>
              <w:bottom w:w="100" w:type="dxa"/>
              <w:right w:w="100" w:type="dxa"/>
            </w:tcMar>
          </w:tcPr>
          <w:p w14:paraId="185BEE4C" w14:textId="77777777" w:rsidR="008A7EEF" w:rsidRPr="008A7EEF" w:rsidRDefault="008A7EEF" w:rsidP="008A7EEF">
            <w:pPr>
              <w:widowControl w:val="0"/>
              <w:spacing w:line="240" w:lineRule="auto"/>
              <w:ind w:firstLine="0"/>
              <w:rPr>
                <w:lang w:val="es-MX"/>
              </w:rPr>
            </w:pPr>
            <w:r w:rsidRPr="008A7EEF">
              <w:rPr>
                <w:lang w:val="es-MX"/>
              </w:rPr>
              <w:t>Adquisición de fondos</w:t>
            </w:r>
          </w:p>
        </w:tc>
        <w:tc>
          <w:tcPr>
            <w:tcW w:w="6315" w:type="dxa"/>
            <w:tcMar>
              <w:top w:w="100" w:type="dxa"/>
              <w:left w:w="100" w:type="dxa"/>
              <w:bottom w:w="100" w:type="dxa"/>
              <w:right w:w="100" w:type="dxa"/>
            </w:tcMar>
          </w:tcPr>
          <w:p w14:paraId="19D19794" w14:textId="03020F59" w:rsidR="008A7EEF" w:rsidRPr="008A7EEF" w:rsidRDefault="008A7EEF" w:rsidP="008A7EEF">
            <w:pPr>
              <w:widowControl w:val="0"/>
              <w:spacing w:line="240" w:lineRule="auto"/>
              <w:ind w:firstLine="0"/>
              <w:rPr>
                <w:lang w:val="es-MX"/>
              </w:rPr>
            </w:pPr>
            <w:r>
              <w:rPr>
                <w:lang w:val="es-MX"/>
              </w:rPr>
              <w:t>NO APLICA</w:t>
            </w:r>
          </w:p>
        </w:tc>
      </w:tr>
    </w:tbl>
    <w:p w14:paraId="52C30410" w14:textId="77777777" w:rsidR="008A7EEF" w:rsidRPr="008A7EEF" w:rsidRDefault="008A7EEF" w:rsidP="00F5422A">
      <w:pPr>
        <w:tabs>
          <w:tab w:val="left" w:pos="2966"/>
        </w:tabs>
        <w:spacing w:before="100" w:beforeAutospacing="1" w:after="100" w:afterAutospacing="1"/>
        <w:ind w:firstLine="0"/>
        <w:rPr>
          <w:b/>
          <w:bCs/>
        </w:rPr>
      </w:pPr>
    </w:p>
    <w:p w14:paraId="7645B4DC" w14:textId="77777777" w:rsidR="003E3B35" w:rsidRDefault="003E3B35" w:rsidP="000574C3">
      <w:pPr>
        <w:tabs>
          <w:tab w:val="left" w:pos="2966"/>
        </w:tabs>
        <w:spacing w:before="100" w:beforeAutospacing="1" w:after="100" w:afterAutospacing="1"/>
        <w:ind w:left="567" w:hanging="567"/>
        <w:rPr>
          <w:lang w:val="es-MX"/>
        </w:rPr>
      </w:pPr>
    </w:p>
    <w:p w14:paraId="5FE04334" w14:textId="77777777" w:rsidR="003E3B35" w:rsidRDefault="003E3B35" w:rsidP="000574C3">
      <w:pPr>
        <w:tabs>
          <w:tab w:val="left" w:pos="2966"/>
        </w:tabs>
        <w:spacing w:before="100" w:beforeAutospacing="1" w:after="100" w:afterAutospacing="1"/>
        <w:ind w:left="567" w:hanging="567"/>
        <w:rPr>
          <w:lang w:val="es-MX"/>
        </w:rPr>
      </w:pPr>
    </w:p>
    <w:p w14:paraId="4575929A" w14:textId="77777777" w:rsidR="003E3B35" w:rsidRPr="00F5422A" w:rsidRDefault="003E3B35" w:rsidP="000574C3">
      <w:pPr>
        <w:tabs>
          <w:tab w:val="left" w:pos="2966"/>
        </w:tabs>
        <w:spacing w:before="100" w:beforeAutospacing="1" w:after="100" w:afterAutospacing="1"/>
        <w:ind w:left="567" w:hanging="567"/>
        <w:rPr>
          <w:lang w:val="es-MX"/>
        </w:rPr>
      </w:pPr>
    </w:p>
    <w:p w14:paraId="1E6C58BA" w14:textId="77777777" w:rsidR="00F5422A" w:rsidRDefault="00F5422A" w:rsidP="00E749DD">
      <w:pPr>
        <w:tabs>
          <w:tab w:val="left" w:pos="2966"/>
        </w:tabs>
        <w:spacing w:before="100" w:beforeAutospacing="1" w:after="100" w:afterAutospacing="1"/>
        <w:ind w:firstLine="0"/>
        <w:rPr>
          <w:lang w:val="es-MX"/>
        </w:rPr>
      </w:pPr>
    </w:p>
    <w:p w14:paraId="7A21311C" w14:textId="77777777" w:rsidR="00D90F2A" w:rsidRPr="00D90F2A" w:rsidRDefault="00D90F2A" w:rsidP="00D90F2A">
      <w:pPr>
        <w:tabs>
          <w:tab w:val="left" w:pos="2966"/>
        </w:tabs>
        <w:spacing w:before="100" w:beforeAutospacing="1" w:after="100" w:afterAutospacing="1"/>
        <w:ind w:firstLine="0"/>
        <w:rPr>
          <w:lang w:val="es-MX"/>
        </w:rPr>
      </w:pPr>
    </w:p>
    <w:bookmarkEnd w:id="8"/>
    <w:p w14:paraId="67FF6380" w14:textId="77777777" w:rsidR="009C1878" w:rsidRPr="00A315DD" w:rsidRDefault="009C1878" w:rsidP="008A7EEF">
      <w:pPr>
        <w:ind w:firstLine="0"/>
        <w:rPr>
          <w:rFonts w:ascii="Century Gothic" w:eastAsia="Century Gothic" w:hAnsi="Century Gothic" w:cs="Century Gothic"/>
          <w:b/>
          <w:sz w:val="28"/>
          <w:szCs w:val="28"/>
        </w:rPr>
      </w:pPr>
    </w:p>
    <w:sectPr w:rsidR="009C1878" w:rsidRPr="00A315DD" w:rsidSect="00E905CE">
      <w:headerReference w:type="default" r:id="rId29"/>
      <w:footerReference w:type="default" r:id="rId30"/>
      <w:headerReference w:type="first" r:id="rId31"/>
      <w:footerReference w:type="first" r:id="rId32"/>
      <w:footnotePr>
        <w:numRestart w:val="eachPage"/>
      </w:footnotePr>
      <w:type w:val="continuous"/>
      <w:pgSz w:w="12240" w:h="15840"/>
      <w:pgMar w:top="534" w:right="1701" w:bottom="993" w:left="1701" w:header="142" w:footer="0"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D933EF3" w14:textId="77777777" w:rsidR="00992387" w:rsidRDefault="00992387">
      <w:pPr>
        <w:spacing w:line="240" w:lineRule="auto"/>
      </w:pPr>
      <w:r>
        <w:separator/>
      </w:r>
    </w:p>
  </w:endnote>
  <w:endnote w:type="continuationSeparator" w:id="0">
    <w:p w14:paraId="78997349" w14:textId="77777777" w:rsidR="00992387" w:rsidRDefault="00992387">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Century Gothic">
    <w:panose1 w:val="020B05020202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Fira Sans">
    <w:charset w:val="00"/>
    <w:family w:val="swiss"/>
    <w:pitch w:val="variable"/>
    <w:sig w:usb0="600002FF" w:usb1="00000001" w:usb2="00000000" w:usb3="00000000" w:csb0="0000019F" w:csb1="00000000"/>
  </w:font>
  <w:font w:name="Georgia">
    <w:panose1 w:val="02040502050405020303"/>
    <w:charset w:val="00"/>
    <w:family w:val="roman"/>
    <w:pitch w:val="variable"/>
    <w:sig w:usb0="00000287" w:usb1="00000000" w:usb2="00000000" w:usb3="00000000" w:csb0="0000009F" w:csb1="00000000"/>
  </w:font>
  <w:font w:name="Adobe Garamond Pro">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Lucida Console">
    <w:panose1 w:val="020B0609040504020204"/>
    <w:charset w:val="00"/>
    <w:family w:val="modern"/>
    <w:pitch w:val="fixed"/>
    <w:sig w:usb0="8000028F" w:usb1="00001800" w:usb2="00000000" w:usb3="00000000" w:csb0="0000001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1BBFDB" w14:textId="3F6C96CE" w:rsidR="002D57D9" w:rsidRDefault="008A7EEF" w:rsidP="008A7EEF">
    <w:pPr>
      <w:pStyle w:val="Piedepgina"/>
      <w:ind w:firstLine="0"/>
      <w:jc w:val="center"/>
    </w:pPr>
    <w:r>
      <w:rPr>
        <w:noProof/>
      </w:rPr>
      <w:drawing>
        <wp:inline distT="0" distB="0" distL="0" distR="0" wp14:anchorId="3F01A7C8" wp14:editId="3D8E6F69">
          <wp:extent cx="1600200" cy="419100"/>
          <wp:effectExtent l="0" t="0" r="0" b="0"/>
          <wp:docPr id="1368255898" name="Imagen 1368255898" descr="Resultado de imagen de creative commons cc by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255898" name="Imagen 1368255898" descr="Resultado de imagen de creative commons cc by 4.0"/>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00200" cy="419100"/>
                  </a:xfrm>
                  <a:prstGeom prst="rect">
                    <a:avLst/>
                  </a:prstGeom>
                  <a:noFill/>
                  <a:ln>
                    <a:noFill/>
                  </a:ln>
                </pic:spPr>
              </pic:pic>
            </a:graphicData>
          </a:graphic>
        </wp:inline>
      </w:drawing>
    </w:r>
    <w:r>
      <w:t xml:space="preserve">             </w:t>
    </w:r>
    <w:r w:rsidRPr="008A7EEF">
      <w:rPr>
        <w:rFonts w:ascii="Calibri" w:hAnsi="Calibri" w:cs="Calibri"/>
        <w:b/>
        <w:sz w:val="22"/>
        <w:szCs w:val="22"/>
      </w:rPr>
      <w:t xml:space="preserve">Vol. 16 </w:t>
    </w:r>
    <w:proofErr w:type="spellStart"/>
    <w:r w:rsidRPr="008A7EEF">
      <w:rPr>
        <w:rFonts w:ascii="Calibri" w:hAnsi="Calibri" w:cs="Calibri"/>
        <w:b/>
        <w:sz w:val="22"/>
        <w:szCs w:val="22"/>
      </w:rPr>
      <w:t>Num</w:t>
    </w:r>
    <w:proofErr w:type="spellEnd"/>
    <w:r w:rsidRPr="008A7EEF">
      <w:rPr>
        <w:rFonts w:ascii="Calibri" w:hAnsi="Calibri" w:cs="Calibri"/>
        <w:b/>
        <w:sz w:val="22"/>
        <w:szCs w:val="22"/>
      </w:rPr>
      <w:t xml:space="preserve">. 31 Julio - </w:t>
    </w:r>
    <w:proofErr w:type="gramStart"/>
    <w:r w:rsidRPr="008A7EEF">
      <w:rPr>
        <w:rFonts w:ascii="Calibri" w:hAnsi="Calibri" w:cs="Calibri"/>
        <w:b/>
        <w:sz w:val="22"/>
        <w:szCs w:val="22"/>
      </w:rPr>
      <w:t>Diciembre</w:t>
    </w:r>
    <w:proofErr w:type="gramEnd"/>
    <w:r w:rsidRPr="008A7EEF">
      <w:rPr>
        <w:rFonts w:ascii="Calibri" w:hAnsi="Calibri" w:cs="Calibri"/>
        <w:b/>
        <w:sz w:val="22"/>
        <w:szCs w:val="22"/>
      </w:rPr>
      <w:t xml:space="preserve"> 2025, e</w:t>
    </w:r>
    <w:r w:rsidR="00E905CE">
      <w:rPr>
        <w:rFonts w:ascii="Calibri" w:hAnsi="Calibri" w:cs="Calibri"/>
        <w:b/>
        <w:sz w:val="22"/>
        <w:szCs w:val="22"/>
      </w:rPr>
      <w:t>989</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37843E" w14:textId="2BDAD5F9" w:rsidR="008A7EEF" w:rsidRDefault="008A7EEF" w:rsidP="008A7EEF">
    <w:pPr>
      <w:pStyle w:val="Piedepgina"/>
      <w:ind w:firstLine="0"/>
      <w:jc w:val="both"/>
    </w:pPr>
    <w:r>
      <w:t xml:space="preserve">                </w:t>
    </w:r>
    <w:r>
      <w:rPr>
        <w:noProof/>
      </w:rPr>
      <w:drawing>
        <wp:inline distT="0" distB="0" distL="0" distR="0" wp14:anchorId="6D78B4FD" wp14:editId="4AC43097">
          <wp:extent cx="1600200" cy="419100"/>
          <wp:effectExtent l="0" t="0" r="0" b="0"/>
          <wp:docPr id="2" name="Imagen 2" descr="Resultado de imagen de creative commons cc by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255898" name="Imagen 1368255898" descr="Resultado de imagen de creative commons cc by 4.0"/>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00200" cy="419100"/>
                  </a:xfrm>
                  <a:prstGeom prst="rect">
                    <a:avLst/>
                  </a:prstGeom>
                  <a:noFill/>
                  <a:ln>
                    <a:noFill/>
                  </a:ln>
                </pic:spPr>
              </pic:pic>
            </a:graphicData>
          </a:graphic>
        </wp:inline>
      </w:drawing>
    </w:r>
    <w:r>
      <w:t xml:space="preserve">          </w:t>
    </w:r>
    <w:r w:rsidRPr="008A7EEF">
      <w:rPr>
        <w:rFonts w:ascii="Calibri" w:hAnsi="Calibri" w:cs="Calibri"/>
        <w:b/>
        <w:sz w:val="22"/>
        <w:szCs w:val="22"/>
      </w:rPr>
      <w:t xml:space="preserve">Vol. 16 </w:t>
    </w:r>
    <w:proofErr w:type="spellStart"/>
    <w:r w:rsidRPr="008A7EEF">
      <w:rPr>
        <w:rFonts w:ascii="Calibri" w:hAnsi="Calibri" w:cs="Calibri"/>
        <w:b/>
        <w:sz w:val="22"/>
        <w:szCs w:val="22"/>
      </w:rPr>
      <w:t>Num</w:t>
    </w:r>
    <w:proofErr w:type="spellEnd"/>
    <w:r w:rsidRPr="008A7EEF">
      <w:rPr>
        <w:rFonts w:ascii="Calibri" w:hAnsi="Calibri" w:cs="Calibri"/>
        <w:b/>
        <w:sz w:val="22"/>
        <w:szCs w:val="22"/>
      </w:rPr>
      <w:t xml:space="preserve">. 31 Julio - </w:t>
    </w:r>
    <w:proofErr w:type="gramStart"/>
    <w:r w:rsidRPr="008A7EEF">
      <w:rPr>
        <w:rFonts w:ascii="Calibri" w:hAnsi="Calibri" w:cs="Calibri"/>
        <w:b/>
        <w:sz w:val="22"/>
        <w:szCs w:val="22"/>
      </w:rPr>
      <w:t>Diciembre</w:t>
    </w:r>
    <w:proofErr w:type="gramEnd"/>
    <w:r w:rsidRPr="008A7EEF">
      <w:rPr>
        <w:rFonts w:ascii="Calibri" w:hAnsi="Calibri" w:cs="Calibri"/>
        <w:b/>
        <w:sz w:val="22"/>
        <w:szCs w:val="22"/>
      </w:rPr>
      <w:t xml:space="preserve"> 2025, e</w:t>
    </w:r>
    <w:r w:rsidR="00E905CE">
      <w:rPr>
        <w:rFonts w:ascii="Calibri" w:hAnsi="Calibri" w:cs="Calibri"/>
        <w:b/>
        <w:sz w:val="22"/>
        <w:szCs w:val="22"/>
      </w:rPr>
      <w:t>989</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ADCB78" w14:textId="77777777" w:rsidR="00992387" w:rsidRDefault="00992387">
      <w:pPr>
        <w:spacing w:line="240" w:lineRule="auto"/>
      </w:pPr>
      <w:r>
        <w:separator/>
      </w:r>
    </w:p>
  </w:footnote>
  <w:footnote w:type="continuationSeparator" w:id="0">
    <w:p w14:paraId="3A1D87B8" w14:textId="77777777" w:rsidR="00992387" w:rsidRDefault="00992387">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126A30" w14:textId="64D16D67" w:rsidR="008A7EEF" w:rsidRDefault="008A7EEF" w:rsidP="008A7EEF">
    <w:pPr>
      <w:pStyle w:val="Encabezado"/>
      <w:ind w:left="0" w:firstLine="0"/>
      <w:jc w:val="center"/>
    </w:pPr>
    <w:r>
      <w:rPr>
        <w:noProof/>
      </w:rPr>
      <w:drawing>
        <wp:inline distT="0" distB="0" distL="0" distR="0" wp14:anchorId="515EE82D" wp14:editId="40FDF0E5">
          <wp:extent cx="5397500" cy="635000"/>
          <wp:effectExtent l="0" t="0" r="0" b="0"/>
          <wp:docPr id="1476352089" name="Imagen 1476352089" descr="Diagrama&#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352089" name="Imagen 1476352089" descr="Diagrama&#10;&#10;Descripción generada automáticamente con confianza media"/>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397500" cy="635000"/>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234B9" w14:textId="3E115280" w:rsidR="008A7EEF" w:rsidRDefault="008A7EEF" w:rsidP="008A7EEF">
    <w:pPr>
      <w:pStyle w:val="Encabezado"/>
      <w:ind w:left="0" w:firstLine="0"/>
    </w:pPr>
    <w:r>
      <w:rPr>
        <w:noProof/>
      </w:rPr>
      <w:drawing>
        <wp:inline distT="0" distB="0" distL="0" distR="0" wp14:anchorId="3996D5F0" wp14:editId="6A9A1F11">
          <wp:extent cx="5397500" cy="635000"/>
          <wp:effectExtent l="0" t="0" r="0" b="0"/>
          <wp:docPr id="1" name="Imagen 1" descr="Diagrama&#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352089" name="Imagen 1476352089" descr="Diagrama&#10;&#10;Descripción generada automáticamente con confianza media"/>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397500" cy="635000"/>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0AD016A0"/>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05A3957"/>
    <w:multiLevelType w:val="multilevel"/>
    <w:tmpl w:val="D6668156"/>
    <w:lvl w:ilvl="0">
      <w:start w:val="1"/>
      <w:numFmt w:val="decimal"/>
      <w:lvlText w:val="%1"/>
      <w:lvlJc w:val="left"/>
      <w:pPr>
        <w:ind w:left="405" w:hanging="405"/>
      </w:pPr>
      <w:rPr>
        <w:rFonts w:hint="default"/>
      </w:rPr>
    </w:lvl>
    <w:lvl w:ilvl="1">
      <w:start w:val="1"/>
      <w:numFmt w:val="decimal"/>
      <w:lvlText w:val="%1.%2"/>
      <w:lvlJc w:val="left"/>
      <w:pPr>
        <w:ind w:left="405" w:hanging="40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 w15:restartNumberingAfterBreak="0">
    <w:nsid w:val="01A30B19"/>
    <w:multiLevelType w:val="hybridMultilevel"/>
    <w:tmpl w:val="E32CB800"/>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2B20DD9"/>
    <w:multiLevelType w:val="hybridMultilevel"/>
    <w:tmpl w:val="BD98E22C"/>
    <w:lvl w:ilvl="0" w:tplc="080A0005">
      <w:start w:val="1"/>
      <w:numFmt w:val="bullet"/>
      <w:lvlText w:val=""/>
      <w:lvlJc w:val="left"/>
      <w:pPr>
        <w:ind w:left="720" w:hanging="360"/>
      </w:pPr>
      <w:rPr>
        <w:rFonts w:ascii="Wingdings" w:hAnsi="Wingdings" w:hint="default"/>
      </w:rPr>
    </w:lvl>
    <w:lvl w:ilvl="1" w:tplc="080A0003" w:tentative="1">
      <w:start w:val="1"/>
      <w:numFmt w:val="bullet"/>
      <w:lvlText w:val="o"/>
      <w:lvlJc w:val="left"/>
      <w:pPr>
        <w:ind w:left="1440" w:hanging="360"/>
      </w:pPr>
      <w:rPr>
        <w:rFonts w:ascii="Courier New" w:hAnsi="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4" w15:restartNumberingAfterBreak="0">
    <w:nsid w:val="05663CE8"/>
    <w:multiLevelType w:val="hybridMultilevel"/>
    <w:tmpl w:val="7422B8EE"/>
    <w:lvl w:ilvl="0" w:tplc="080A0001">
      <w:start w:val="1"/>
      <w:numFmt w:val="bullet"/>
      <w:lvlText w:val=""/>
      <w:lvlJc w:val="left"/>
      <w:pPr>
        <w:ind w:left="720" w:hanging="360"/>
      </w:pPr>
      <w:rPr>
        <w:rFonts w:ascii="Symbol" w:hAnsi="Symbol"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5" w15:restartNumberingAfterBreak="0">
    <w:nsid w:val="071147D7"/>
    <w:multiLevelType w:val="hybridMultilevel"/>
    <w:tmpl w:val="164471A2"/>
    <w:lvl w:ilvl="0" w:tplc="8A64BD64">
      <w:numFmt w:val="bullet"/>
      <w:lvlText w:val="-"/>
      <w:lvlJc w:val="left"/>
      <w:pPr>
        <w:ind w:left="720" w:hanging="360"/>
      </w:pPr>
      <w:rPr>
        <w:rFonts w:ascii="Arial" w:eastAsiaTheme="minorEastAsia" w:hAnsi="Arial" w:cs="Arial"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6" w15:restartNumberingAfterBreak="0">
    <w:nsid w:val="0E6735F4"/>
    <w:multiLevelType w:val="hybridMultilevel"/>
    <w:tmpl w:val="B9DA7610"/>
    <w:lvl w:ilvl="0" w:tplc="080A0005">
      <w:start w:val="1"/>
      <w:numFmt w:val="bullet"/>
      <w:lvlText w:val=""/>
      <w:lvlJc w:val="left"/>
      <w:pPr>
        <w:ind w:left="720" w:hanging="360"/>
      </w:pPr>
      <w:rPr>
        <w:rFonts w:ascii="Wingdings" w:hAnsi="Wingdings" w:hint="default"/>
      </w:rPr>
    </w:lvl>
    <w:lvl w:ilvl="1" w:tplc="080A0003" w:tentative="1">
      <w:start w:val="1"/>
      <w:numFmt w:val="bullet"/>
      <w:lvlText w:val="o"/>
      <w:lvlJc w:val="left"/>
      <w:pPr>
        <w:ind w:left="1440" w:hanging="360"/>
      </w:pPr>
      <w:rPr>
        <w:rFonts w:ascii="Courier New" w:hAnsi="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7" w15:restartNumberingAfterBreak="0">
    <w:nsid w:val="19051C35"/>
    <w:multiLevelType w:val="multilevel"/>
    <w:tmpl w:val="B79C844A"/>
    <w:lvl w:ilvl="0">
      <w:start w:val="1"/>
      <w:numFmt w:val="lowerRoman"/>
      <w:pStyle w:val="Ttulo2"/>
      <w:lvlText w:val="%1."/>
      <w:lvlJc w:val="righ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 w15:restartNumberingAfterBreak="0">
    <w:nsid w:val="1ABB1D6C"/>
    <w:multiLevelType w:val="multilevel"/>
    <w:tmpl w:val="E0C8EA5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1D5B53CE"/>
    <w:multiLevelType w:val="multilevel"/>
    <w:tmpl w:val="8D2A150C"/>
    <w:lvl w:ilvl="0">
      <w:start w:val="2"/>
      <w:numFmt w:val="decimal"/>
      <w:lvlText w:val="%1"/>
      <w:lvlJc w:val="left"/>
      <w:pPr>
        <w:ind w:left="510" w:hanging="510"/>
      </w:pPr>
      <w:rPr>
        <w:rFonts w:hint="default"/>
        <w:color w:val="000000" w:themeColor="text1"/>
      </w:rPr>
    </w:lvl>
    <w:lvl w:ilvl="1">
      <w:start w:val="2"/>
      <w:numFmt w:val="decimal"/>
      <w:lvlText w:val="%1.%2"/>
      <w:lvlJc w:val="left"/>
      <w:pPr>
        <w:ind w:left="720" w:hanging="720"/>
      </w:pPr>
      <w:rPr>
        <w:rFonts w:hint="default"/>
        <w:color w:val="000000" w:themeColor="text1"/>
      </w:rPr>
    </w:lvl>
    <w:lvl w:ilvl="2">
      <w:start w:val="3"/>
      <w:numFmt w:val="decimal"/>
      <w:lvlText w:val="%1.%2.%3"/>
      <w:lvlJc w:val="left"/>
      <w:pPr>
        <w:ind w:left="720" w:hanging="720"/>
      </w:pPr>
      <w:rPr>
        <w:rFonts w:hint="default"/>
        <w:color w:val="000000" w:themeColor="text1"/>
      </w:rPr>
    </w:lvl>
    <w:lvl w:ilvl="3">
      <w:start w:val="1"/>
      <w:numFmt w:val="decimal"/>
      <w:lvlText w:val="%1.%2.%3.%4"/>
      <w:lvlJc w:val="left"/>
      <w:pPr>
        <w:ind w:left="1080" w:hanging="1080"/>
      </w:pPr>
      <w:rPr>
        <w:rFonts w:hint="default"/>
        <w:color w:val="000000" w:themeColor="text1"/>
      </w:rPr>
    </w:lvl>
    <w:lvl w:ilvl="4">
      <w:start w:val="1"/>
      <w:numFmt w:val="decimal"/>
      <w:lvlText w:val="%1.%2.%3.%4.%5"/>
      <w:lvlJc w:val="left"/>
      <w:pPr>
        <w:ind w:left="1440" w:hanging="1440"/>
      </w:pPr>
      <w:rPr>
        <w:rFonts w:hint="default"/>
        <w:color w:val="000000" w:themeColor="text1"/>
      </w:rPr>
    </w:lvl>
    <w:lvl w:ilvl="5">
      <w:start w:val="1"/>
      <w:numFmt w:val="decimal"/>
      <w:lvlText w:val="%1.%2.%3.%4.%5.%6"/>
      <w:lvlJc w:val="left"/>
      <w:pPr>
        <w:ind w:left="1440" w:hanging="1440"/>
      </w:pPr>
      <w:rPr>
        <w:rFonts w:hint="default"/>
        <w:color w:val="000000" w:themeColor="text1"/>
      </w:rPr>
    </w:lvl>
    <w:lvl w:ilvl="6">
      <w:start w:val="1"/>
      <w:numFmt w:val="decimal"/>
      <w:lvlText w:val="%1.%2.%3.%4.%5.%6.%7"/>
      <w:lvlJc w:val="left"/>
      <w:pPr>
        <w:ind w:left="1800" w:hanging="1800"/>
      </w:pPr>
      <w:rPr>
        <w:rFonts w:hint="default"/>
        <w:color w:val="000000" w:themeColor="text1"/>
      </w:rPr>
    </w:lvl>
    <w:lvl w:ilvl="7">
      <w:start w:val="1"/>
      <w:numFmt w:val="decimal"/>
      <w:lvlText w:val="%1.%2.%3.%4.%5.%6.%7.%8"/>
      <w:lvlJc w:val="left"/>
      <w:pPr>
        <w:ind w:left="2160" w:hanging="2160"/>
      </w:pPr>
      <w:rPr>
        <w:rFonts w:hint="default"/>
        <w:color w:val="000000" w:themeColor="text1"/>
      </w:rPr>
    </w:lvl>
    <w:lvl w:ilvl="8">
      <w:start w:val="1"/>
      <w:numFmt w:val="decimal"/>
      <w:lvlText w:val="%1.%2.%3.%4.%5.%6.%7.%8.%9"/>
      <w:lvlJc w:val="left"/>
      <w:pPr>
        <w:ind w:left="2160" w:hanging="2160"/>
      </w:pPr>
      <w:rPr>
        <w:rFonts w:hint="default"/>
        <w:color w:val="000000" w:themeColor="text1"/>
      </w:rPr>
    </w:lvl>
  </w:abstractNum>
  <w:abstractNum w:abstractNumId="10" w15:restartNumberingAfterBreak="0">
    <w:nsid w:val="25DC0FD5"/>
    <w:multiLevelType w:val="multilevel"/>
    <w:tmpl w:val="0630DCFA"/>
    <w:lvl w:ilvl="0">
      <w:start w:val="1"/>
      <w:numFmt w:val="bullet"/>
      <w:lvlText w:val="●"/>
      <w:lvlJc w:val="left"/>
      <w:pPr>
        <w:ind w:left="720" w:hanging="360"/>
      </w:pPr>
      <w:rPr>
        <w:rFonts w:ascii="Noto Sans Symbols" w:eastAsia="Noto Sans Symbols" w:hAnsi="Noto Sans Symbols" w:cs="Noto Sans Symbols"/>
        <w:b w:val="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1" w15:restartNumberingAfterBreak="0">
    <w:nsid w:val="264611BD"/>
    <w:multiLevelType w:val="multilevel"/>
    <w:tmpl w:val="58701F4C"/>
    <w:lvl w:ilvl="0">
      <w:start w:val="1"/>
      <w:numFmt w:val="decimal"/>
      <w:lvlText w:val="%1."/>
      <w:lvlJc w:val="left"/>
      <w:pPr>
        <w:ind w:left="717"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27D8427A"/>
    <w:multiLevelType w:val="hybridMultilevel"/>
    <w:tmpl w:val="E32CB800"/>
    <w:lvl w:ilvl="0" w:tplc="FFFFFFFF">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A774B11"/>
    <w:multiLevelType w:val="multilevel"/>
    <w:tmpl w:val="1A186180"/>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2E523E29"/>
    <w:multiLevelType w:val="hybridMultilevel"/>
    <w:tmpl w:val="EF02EA26"/>
    <w:lvl w:ilvl="0" w:tplc="45DEA0B8">
      <w:start w:val="1"/>
      <w:numFmt w:val="decimal"/>
      <w:lvlText w:val="%1)"/>
      <w:lvlJc w:val="left"/>
      <w:pPr>
        <w:ind w:left="302" w:hanging="197"/>
      </w:pPr>
      <w:rPr>
        <w:rFonts w:ascii="Times New Roman" w:eastAsia="Times New Roman" w:hAnsi="Times New Roman" w:cs="Times New Roman" w:hint="default"/>
        <w:spacing w:val="0"/>
        <w:w w:val="100"/>
        <w:sz w:val="18"/>
        <w:szCs w:val="18"/>
        <w:lang w:val="es-ES" w:eastAsia="en-US" w:bidi="ar-SA"/>
      </w:rPr>
    </w:lvl>
    <w:lvl w:ilvl="1" w:tplc="1EB0A8B8">
      <w:numFmt w:val="bullet"/>
      <w:lvlText w:val="•"/>
      <w:lvlJc w:val="left"/>
      <w:pPr>
        <w:ind w:left="468" w:hanging="197"/>
      </w:pPr>
      <w:rPr>
        <w:rFonts w:hint="default"/>
        <w:lang w:val="es-ES" w:eastAsia="en-US" w:bidi="ar-SA"/>
      </w:rPr>
    </w:lvl>
    <w:lvl w:ilvl="2" w:tplc="12FE0300">
      <w:numFmt w:val="bullet"/>
      <w:lvlText w:val="•"/>
      <w:lvlJc w:val="left"/>
      <w:pPr>
        <w:ind w:left="637" w:hanging="197"/>
      </w:pPr>
      <w:rPr>
        <w:rFonts w:hint="default"/>
        <w:lang w:val="es-ES" w:eastAsia="en-US" w:bidi="ar-SA"/>
      </w:rPr>
    </w:lvl>
    <w:lvl w:ilvl="3" w:tplc="4FC216B0">
      <w:numFmt w:val="bullet"/>
      <w:lvlText w:val="•"/>
      <w:lvlJc w:val="left"/>
      <w:pPr>
        <w:ind w:left="805" w:hanging="197"/>
      </w:pPr>
      <w:rPr>
        <w:rFonts w:hint="default"/>
        <w:lang w:val="es-ES" w:eastAsia="en-US" w:bidi="ar-SA"/>
      </w:rPr>
    </w:lvl>
    <w:lvl w:ilvl="4" w:tplc="E3C8251E">
      <w:numFmt w:val="bullet"/>
      <w:lvlText w:val="•"/>
      <w:lvlJc w:val="left"/>
      <w:pPr>
        <w:ind w:left="974" w:hanging="197"/>
      </w:pPr>
      <w:rPr>
        <w:rFonts w:hint="default"/>
        <w:lang w:val="es-ES" w:eastAsia="en-US" w:bidi="ar-SA"/>
      </w:rPr>
    </w:lvl>
    <w:lvl w:ilvl="5" w:tplc="489CE2F2">
      <w:numFmt w:val="bullet"/>
      <w:lvlText w:val="•"/>
      <w:lvlJc w:val="left"/>
      <w:pPr>
        <w:ind w:left="1142" w:hanging="197"/>
      </w:pPr>
      <w:rPr>
        <w:rFonts w:hint="default"/>
        <w:lang w:val="es-ES" w:eastAsia="en-US" w:bidi="ar-SA"/>
      </w:rPr>
    </w:lvl>
    <w:lvl w:ilvl="6" w:tplc="EB74639A">
      <w:numFmt w:val="bullet"/>
      <w:lvlText w:val="•"/>
      <w:lvlJc w:val="left"/>
      <w:pPr>
        <w:ind w:left="1311" w:hanging="197"/>
      </w:pPr>
      <w:rPr>
        <w:rFonts w:hint="default"/>
        <w:lang w:val="es-ES" w:eastAsia="en-US" w:bidi="ar-SA"/>
      </w:rPr>
    </w:lvl>
    <w:lvl w:ilvl="7" w:tplc="945ABE74">
      <w:numFmt w:val="bullet"/>
      <w:lvlText w:val="•"/>
      <w:lvlJc w:val="left"/>
      <w:pPr>
        <w:ind w:left="1479" w:hanging="197"/>
      </w:pPr>
      <w:rPr>
        <w:rFonts w:hint="default"/>
        <w:lang w:val="es-ES" w:eastAsia="en-US" w:bidi="ar-SA"/>
      </w:rPr>
    </w:lvl>
    <w:lvl w:ilvl="8" w:tplc="E81AB00C">
      <w:numFmt w:val="bullet"/>
      <w:lvlText w:val="•"/>
      <w:lvlJc w:val="left"/>
      <w:pPr>
        <w:ind w:left="1648" w:hanging="197"/>
      </w:pPr>
      <w:rPr>
        <w:rFonts w:hint="default"/>
        <w:lang w:val="es-ES" w:eastAsia="en-US" w:bidi="ar-SA"/>
      </w:rPr>
    </w:lvl>
  </w:abstractNum>
  <w:abstractNum w:abstractNumId="15" w15:restartNumberingAfterBreak="0">
    <w:nsid w:val="2E5C45BF"/>
    <w:multiLevelType w:val="multilevel"/>
    <w:tmpl w:val="D728D33E"/>
    <w:lvl w:ilvl="0">
      <w:start w:val="1"/>
      <w:numFmt w:val="bullet"/>
      <w:pStyle w:val="Listaconvietas"/>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6" w15:restartNumberingAfterBreak="0">
    <w:nsid w:val="30E875BB"/>
    <w:multiLevelType w:val="hybridMultilevel"/>
    <w:tmpl w:val="A1CA5F88"/>
    <w:lvl w:ilvl="0" w:tplc="080A000F">
      <w:start w:val="1"/>
      <w:numFmt w:val="decimal"/>
      <w:lvlText w:val="%1."/>
      <w:lvlJc w:val="left"/>
      <w:pPr>
        <w:ind w:left="720" w:hanging="360"/>
      </w:p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17" w15:restartNumberingAfterBreak="0">
    <w:nsid w:val="363011ED"/>
    <w:multiLevelType w:val="multilevel"/>
    <w:tmpl w:val="D6EE15DE"/>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8" w15:restartNumberingAfterBreak="0">
    <w:nsid w:val="39CD35E0"/>
    <w:multiLevelType w:val="hybridMultilevel"/>
    <w:tmpl w:val="16984538"/>
    <w:lvl w:ilvl="0" w:tplc="080A0005">
      <w:start w:val="1"/>
      <w:numFmt w:val="bullet"/>
      <w:lvlText w:val=""/>
      <w:lvlJc w:val="left"/>
      <w:pPr>
        <w:ind w:left="720" w:hanging="360"/>
      </w:pPr>
      <w:rPr>
        <w:rFonts w:ascii="Wingdings" w:hAnsi="Wingdings" w:hint="default"/>
      </w:rPr>
    </w:lvl>
    <w:lvl w:ilvl="1" w:tplc="080A0003" w:tentative="1">
      <w:start w:val="1"/>
      <w:numFmt w:val="bullet"/>
      <w:lvlText w:val="o"/>
      <w:lvlJc w:val="left"/>
      <w:pPr>
        <w:ind w:left="1440" w:hanging="360"/>
      </w:pPr>
      <w:rPr>
        <w:rFonts w:ascii="Courier New" w:hAnsi="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19" w15:restartNumberingAfterBreak="0">
    <w:nsid w:val="3A255F0E"/>
    <w:multiLevelType w:val="multilevel"/>
    <w:tmpl w:val="EC44B2DA"/>
    <w:lvl w:ilvl="0">
      <w:start w:val="1"/>
      <w:numFmt w:val="decimal"/>
      <w:pStyle w:val="EstiloTitulo3"/>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3BDC2256"/>
    <w:multiLevelType w:val="multilevel"/>
    <w:tmpl w:val="E25C6F98"/>
    <w:lvl w:ilvl="0">
      <w:start w:val="1"/>
      <w:numFmt w:val="lowerRoman"/>
      <w:lvlText w:val="%1."/>
      <w:lvlJc w:val="right"/>
      <w:pPr>
        <w:ind w:left="720" w:hanging="360"/>
      </w:pPr>
    </w:lvl>
    <w:lvl w:ilvl="1">
      <w:start w:val="1"/>
      <w:numFmt w:val="lowerLetter"/>
      <w:pStyle w:val="EstiloTitulo2"/>
      <w:lvlText w:val="%2."/>
      <w:lvlJc w:val="left"/>
      <w:pPr>
        <w:ind w:left="1440" w:hanging="360"/>
      </w:pPr>
    </w:lvl>
    <w:lvl w:ilvl="2">
      <w:start w:val="1"/>
      <w:numFmt w:val="lowerRoman"/>
      <w:pStyle w:val="EstiloTitulo32"/>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1" w15:restartNumberingAfterBreak="0">
    <w:nsid w:val="43610FDC"/>
    <w:multiLevelType w:val="multilevel"/>
    <w:tmpl w:val="19DECFAC"/>
    <w:lvl w:ilvl="0">
      <w:start w:val="1"/>
      <w:numFmt w:val="bullet"/>
      <w:lvlText w:val="▪"/>
      <w:lvlJc w:val="left"/>
      <w:pPr>
        <w:ind w:left="780" w:hanging="360"/>
      </w:pPr>
      <w:rPr>
        <w:rFonts w:ascii="Noto Sans Symbols" w:eastAsia="Noto Sans Symbols" w:hAnsi="Noto Sans Symbols" w:cs="Noto Sans Symbols"/>
      </w:rPr>
    </w:lvl>
    <w:lvl w:ilvl="1">
      <w:start w:val="1"/>
      <w:numFmt w:val="bullet"/>
      <w:lvlText w:val="o"/>
      <w:lvlJc w:val="left"/>
      <w:pPr>
        <w:ind w:left="1500" w:hanging="360"/>
      </w:pPr>
      <w:rPr>
        <w:rFonts w:ascii="Courier New" w:eastAsia="Courier New" w:hAnsi="Courier New" w:cs="Courier New"/>
      </w:rPr>
    </w:lvl>
    <w:lvl w:ilvl="2">
      <w:start w:val="1"/>
      <w:numFmt w:val="bullet"/>
      <w:lvlText w:val="▪"/>
      <w:lvlJc w:val="left"/>
      <w:pPr>
        <w:ind w:left="2220" w:hanging="360"/>
      </w:pPr>
      <w:rPr>
        <w:rFonts w:ascii="Noto Sans Symbols" w:eastAsia="Noto Sans Symbols" w:hAnsi="Noto Sans Symbols" w:cs="Noto Sans Symbols"/>
      </w:rPr>
    </w:lvl>
    <w:lvl w:ilvl="3">
      <w:start w:val="1"/>
      <w:numFmt w:val="bullet"/>
      <w:lvlText w:val="●"/>
      <w:lvlJc w:val="left"/>
      <w:pPr>
        <w:ind w:left="2940" w:hanging="360"/>
      </w:pPr>
      <w:rPr>
        <w:rFonts w:ascii="Noto Sans Symbols" w:eastAsia="Noto Sans Symbols" w:hAnsi="Noto Sans Symbols" w:cs="Noto Sans Symbols"/>
      </w:rPr>
    </w:lvl>
    <w:lvl w:ilvl="4">
      <w:start w:val="1"/>
      <w:numFmt w:val="bullet"/>
      <w:lvlText w:val="o"/>
      <w:lvlJc w:val="left"/>
      <w:pPr>
        <w:ind w:left="3660" w:hanging="360"/>
      </w:pPr>
      <w:rPr>
        <w:rFonts w:ascii="Courier New" w:eastAsia="Courier New" w:hAnsi="Courier New" w:cs="Courier New"/>
      </w:rPr>
    </w:lvl>
    <w:lvl w:ilvl="5">
      <w:start w:val="1"/>
      <w:numFmt w:val="bullet"/>
      <w:lvlText w:val="▪"/>
      <w:lvlJc w:val="left"/>
      <w:pPr>
        <w:ind w:left="4380" w:hanging="360"/>
      </w:pPr>
      <w:rPr>
        <w:rFonts w:ascii="Noto Sans Symbols" w:eastAsia="Noto Sans Symbols" w:hAnsi="Noto Sans Symbols" w:cs="Noto Sans Symbols"/>
      </w:rPr>
    </w:lvl>
    <w:lvl w:ilvl="6">
      <w:start w:val="1"/>
      <w:numFmt w:val="bullet"/>
      <w:lvlText w:val="●"/>
      <w:lvlJc w:val="left"/>
      <w:pPr>
        <w:ind w:left="5100" w:hanging="360"/>
      </w:pPr>
      <w:rPr>
        <w:rFonts w:ascii="Noto Sans Symbols" w:eastAsia="Noto Sans Symbols" w:hAnsi="Noto Sans Symbols" w:cs="Noto Sans Symbols"/>
      </w:rPr>
    </w:lvl>
    <w:lvl w:ilvl="7">
      <w:start w:val="1"/>
      <w:numFmt w:val="bullet"/>
      <w:lvlText w:val="o"/>
      <w:lvlJc w:val="left"/>
      <w:pPr>
        <w:ind w:left="5820" w:hanging="360"/>
      </w:pPr>
      <w:rPr>
        <w:rFonts w:ascii="Courier New" w:eastAsia="Courier New" w:hAnsi="Courier New" w:cs="Courier New"/>
      </w:rPr>
    </w:lvl>
    <w:lvl w:ilvl="8">
      <w:start w:val="1"/>
      <w:numFmt w:val="bullet"/>
      <w:lvlText w:val="▪"/>
      <w:lvlJc w:val="left"/>
      <w:pPr>
        <w:ind w:left="6540" w:hanging="360"/>
      </w:pPr>
      <w:rPr>
        <w:rFonts w:ascii="Noto Sans Symbols" w:eastAsia="Noto Sans Symbols" w:hAnsi="Noto Sans Symbols" w:cs="Noto Sans Symbols"/>
      </w:rPr>
    </w:lvl>
  </w:abstractNum>
  <w:abstractNum w:abstractNumId="22" w15:restartNumberingAfterBreak="0">
    <w:nsid w:val="461E3EFA"/>
    <w:multiLevelType w:val="multilevel"/>
    <w:tmpl w:val="71462D48"/>
    <w:lvl w:ilvl="0">
      <w:start w:val="2"/>
      <w:numFmt w:val="decimal"/>
      <w:lvlText w:val="%1"/>
      <w:lvlJc w:val="left"/>
      <w:pPr>
        <w:ind w:left="510" w:hanging="510"/>
      </w:pPr>
      <w:rPr>
        <w:rFonts w:hint="default"/>
        <w:color w:val="000000" w:themeColor="text1"/>
      </w:rPr>
    </w:lvl>
    <w:lvl w:ilvl="1">
      <w:start w:val="2"/>
      <w:numFmt w:val="decimal"/>
      <w:lvlText w:val="%1.%2"/>
      <w:lvlJc w:val="left"/>
      <w:pPr>
        <w:ind w:left="720" w:hanging="72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1080" w:hanging="1080"/>
      </w:pPr>
      <w:rPr>
        <w:rFonts w:hint="default"/>
        <w:color w:val="000000" w:themeColor="text1"/>
      </w:rPr>
    </w:lvl>
    <w:lvl w:ilvl="4">
      <w:start w:val="1"/>
      <w:numFmt w:val="decimal"/>
      <w:lvlText w:val="%1.%2.%3.%4.%5"/>
      <w:lvlJc w:val="left"/>
      <w:pPr>
        <w:ind w:left="1440" w:hanging="1440"/>
      </w:pPr>
      <w:rPr>
        <w:rFonts w:hint="default"/>
        <w:color w:val="000000" w:themeColor="text1"/>
      </w:rPr>
    </w:lvl>
    <w:lvl w:ilvl="5">
      <w:start w:val="1"/>
      <w:numFmt w:val="decimal"/>
      <w:lvlText w:val="%1.%2.%3.%4.%5.%6"/>
      <w:lvlJc w:val="left"/>
      <w:pPr>
        <w:ind w:left="1440" w:hanging="1440"/>
      </w:pPr>
      <w:rPr>
        <w:rFonts w:hint="default"/>
        <w:color w:val="000000" w:themeColor="text1"/>
      </w:rPr>
    </w:lvl>
    <w:lvl w:ilvl="6">
      <w:start w:val="1"/>
      <w:numFmt w:val="decimal"/>
      <w:lvlText w:val="%1.%2.%3.%4.%5.%6.%7"/>
      <w:lvlJc w:val="left"/>
      <w:pPr>
        <w:ind w:left="1800" w:hanging="1800"/>
      </w:pPr>
      <w:rPr>
        <w:rFonts w:hint="default"/>
        <w:color w:val="000000" w:themeColor="text1"/>
      </w:rPr>
    </w:lvl>
    <w:lvl w:ilvl="7">
      <w:start w:val="1"/>
      <w:numFmt w:val="decimal"/>
      <w:lvlText w:val="%1.%2.%3.%4.%5.%6.%7.%8"/>
      <w:lvlJc w:val="left"/>
      <w:pPr>
        <w:ind w:left="2160" w:hanging="2160"/>
      </w:pPr>
      <w:rPr>
        <w:rFonts w:hint="default"/>
        <w:color w:val="000000" w:themeColor="text1"/>
      </w:rPr>
    </w:lvl>
    <w:lvl w:ilvl="8">
      <w:start w:val="1"/>
      <w:numFmt w:val="decimal"/>
      <w:lvlText w:val="%1.%2.%3.%4.%5.%6.%7.%8.%9"/>
      <w:lvlJc w:val="left"/>
      <w:pPr>
        <w:ind w:left="2160" w:hanging="2160"/>
      </w:pPr>
      <w:rPr>
        <w:rFonts w:hint="default"/>
        <w:color w:val="000000" w:themeColor="text1"/>
      </w:rPr>
    </w:lvl>
  </w:abstractNum>
  <w:abstractNum w:abstractNumId="23" w15:restartNumberingAfterBreak="0">
    <w:nsid w:val="4C273533"/>
    <w:multiLevelType w:val="hybridMultilevel"/>
    <w:tmpl w:val="4A8C71A8"/>
    <w:lvl w:ilvl="0" w:tplc="080A0005">
      <w:start w:val="1"/>
      <w:numFmt w:val="bullet"/>
      <w:lvlText w:val=""/>
      <w:lvlJc w:val="left"/>
      <w:pPr>
        <w:ind w:left="720" w:hanging="360"/>
      </w:pPr>
      <w:rPr>
        <w:rFonts w:ascii="Wingdings" w:hAnsi="Wingdings" w:hint="default"/>
      </w:rPr>
    </w:lvl>
    <w:lvl w:ilvl="1" w:tplc="080A0003" w:tentative="1">
      <w:start w:val="1"/>
      <w:numFmt w:val="bullet"/>
      <w:lvlText w:val="o"/>
      <w:lvlJc w:val="left"/>
      <w:pPr>
        <w:ind w:left="1440" w:hanging="360"/>
      </w:pPr>
      <w:rPr>
        <w:rFonts w:ascii="Courier New" w:hAnsi="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24" w15:restartNumberingAfterBreak="0">
    <w:nsid w:val="4F3B4966"/>
    <w:multiLevelType w:val="hybridMultilevel"/>
    <w:tmpl w:val="FFF86F2C"/>
    <w:lvl w:ilvl="0" w:tplc="080A0005">
      <w:start w:val="1"/>
      <w:numFmt w:val="bullet"/>
      <w:lvlText w:val=""/>
      <w:lvlJc w:val="left"/>
      <w:pPr>
        <w:ind w:left="720" w:hanging="360"/>
      </w:pPr>
      <w:rPr>
        <w:rFonts w:ascii="Wingdings" w:hAnsi="Wingdings" w:hint="default"/>
      </w:rPr>
    </w:lvl>
    <w:lvl w:ilvl="1" w:tplc="080A0003" w:tentative="1">
      <w:start w:val="1"/>
      <w:numFmt w:val="bullet"/>
      <w:lvlText w:val="o"/>
      <w:lvlJc w:val="left"/>
      <w:pPr>
        <w:ind w:left="1440" w:hanging="360"/>
      </w:pPr>
      <w:rPr>
        <w:rFonts w:ascii="Courier New" w:hAnsi="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25" w15:restartNumberingAfterBreak="0">
    <w:nsid w:val="56F661AA"/>
    <w:multiLevelType w:val="hybridMultilevel"/>
    <w:tmpl w:val="DF5414B2"/>
    <w:lvl w:ilvl="0" w:tplc="080A0005">
      <w:start w:val="1"/>
      <w:numFmt w:val="bullet"/>
      <w:lvlText w:val=""/>
      <w:lvlJc w:val="left"/>
      <w:pPr>
        <w:ind w:left="720" w:hanging="360"/>
      </w:pPr>
      <w:rPr>
        <w:rFonts w:ascii="Wingdings" w:hAnsi="Wingdings" w:hint="default"/>
      </w:rPr>
    </w:lvl>
    <w:lvl w:ilvl="1" w:tplc="080A0003" w:tentative="1">
      <w:start w:val="1"/>
      <w:numFmt w:val="bullet"/>
      <w:lvlText w:val="o"/>
      <w:lvlJc w:val="left"/>
      <w:pPr>
        <w:ind w:left="1440" w:hanging="360"/>
      </w:pPr>
      <w:rPr>
        <w:rFonts w:ascii="Courier New" w:hAnsi="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26" w15:restartNumberingAfterBreak="0">
    <w:nsid w:val="57D67881"/>
    <w:multiLevelType w:val="multilevel"/>
    <w:tmpl w:val="9140AD5A"/>
    <w:lvl w:ilvl="0">
      <w:start w:val="1"/>
      <w:numFmt w:val="decimal"/>
      <w:lvlText w:val="%1.0"/>
      <w:lvlJc w:val="left"/>
      <w:pPr>
        <w:ind w:left="360" w:hanging="360"/>
      </w:pPr>
      <w:rPr>
        <w:rFonts w:hint="default"/>
      </w:rPr>
    </w:lvl>
    <w:lvl w:ilvl="1">
      <w:start w:val="1"/>
      <w:numFmt w:val="decimal"/>
      <w:lvlText w:val="%1.%2"/>
      <w:lvlJc w:val="left"/>
      <w:pPr>
        <w:ind w:left="1068" w:hanging="360"/>
      </w:pPr>
      <w:rPr>
        <w:rFonts w:hint="default"/>
      </w:rPr>
    </w:lvl>
    <w:lvl w:ilvl="2">
      <w:start w:val="1"/>
      <w:numFmt w:val="decimal"/>
      <w:lvlText w:val="%1.%2.%3"/>
      <w:lvlJc w:val="left"/>
      <w:pPr>
        <w:ind w:left="2136" w:hanging="720"/>
      </w:pPr>
      <w:rPr>
        <w:rFonts w:hint="default"/>
      </w:rPr>
    </w:lvl>
    <w:lvl w:ilvl="3">
      <w:start w:val="1"/>
      <w:numFmt w:val="decimal"/>
      <w:lvlText w:val="%1.%2.%3.%4"/>
      <w:lvlJc w:val="left"/>
      <w:pPr>
        <w:ind w:left="2844" w:hanging="720"/>
      </w:pPr>
      <w:rPr>
        <w:rFonts w:hint="default"/>
      </w:rPr>
    </w:lvl>
    <w:lvl w:ilvl="4">
      <w:start w:val="1"/>
      <w:numFmt w:val="decimal"/>
      <w:lvlText w:val="%1.%2.%3.%4.%5"/>
      <w:lvlJc w:val="left"/>
      <w:pPr>
        <w:ind w:left="3912" w:hanging="1080"/>
      </w:pPr>
      <w:rPr>
        <w:rFonts w:hint="default"/>
      </w:rPr>
    </w:lvl>
    <w:lvl w:ilvl="5">
      <w:start w:val="1"/>
      <w:numFmt w:val="decimal"/>
      <w:lvlText w:val="%1.%2.%3.%4.%5.%6"/>
      <w:lvlJc w:val="left"/>
      <w:pPr>
        <w:ind w:left="4620" w:hanging="1080"/>
      </w:pPr>
      <w:rPr>
        <w:rFonts w:hint="default"/>
      </w:rPr>
    </w:lvl>
    <w:lvl w:ilvl="6">
      <w:start w:val="1"/>
      <w:numFmt w:val="decimal"/>
      <w:lvlText w:val="%1.%2.%3.%4.%5.%6.%7"/>
      <w:lvlJc w:val="left"/>
      <w:pPr>
        <w:ind w:left="5688" w:hanging="1440"/>
      </w:pPr>
      <w:rPr>
        <w:rFonts w:hint="default"/>
      </w:rPr>
    </w:lvl>
    <w:lvl w:ilvl="7">
      <w:start w:val="1"/>
      <w:numFmt w:val="decimal"/>
      <w:lvlText w:val="%1.%2.%3.%4.%5.%6.%7.%8"/>
      <w:lvlJc w:val="left"/>
      <w:pPr>
        <w:ind w:left="6396" w:hanging="1440"/>
      </w:pPr>
      <w:rPr>
        <w:rFonts w:hint="default"/>
      </w:rPr>
    </w:lvl>
    <w:lvl w:ilvl="8">
      <w:start w:val="1"/>
      <w:numFmt w:val="decimal"/>
      <w:lvlText w:val="%1.%2.%3.%4.%5.%6.%7.%8.%9"/>
      <w:lvlJc w:val="left"/>
      <w:pPr>
        <w:ind w:left="7464" w:hanging="1800"/>
      </w:pPr>
      <w:rPr>
        <w:rFonts w:hint="default"/>
      </w:rPr>
    </w:lvl>
  </w:abstractNum>
  <w:abstractNum w:abstractNumId="27" w15:restartNumberingAfterBreak="0">
    <w:nsid w:val="5B1E68AF"/>
    <w:multiLevelType w:val="multilevel"/>
    <w:tmpl w:val="99C6AECA"/>
    <w:lvl w:ilvl="0">
      <w:start w:val="2"/>
      <w:numFmt w:val="decimal"/>
      <w:lvlText w:val="%1"/>
      <w:lvlJc w:val="left"/>
      <w:pPr>
        <w:ind w:left="360" w:hanging="360"/>
      </w:pPr>
      <w:rPr>
        <w:rFonts w:hint="default"/>
      </w:rPr>
    </w:lvl>
    <w:lvl w:ilvl="1">
      <w:start w:val="5"/>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6B1B2ABA"/>
    <w:multiLevelType w:val="multilevel"/>
    <w:tmpl w:val="D6EA6034"/>
    <w:lvl w:ilvl="0">
      <w:start w:val="1"/>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29" w15:restartNumberingAfterBreak="0">
    <w:nsid w:val="702A3FD3"/>
    <w:multiLevelType w:val="hybridMultilevel"/>
    <w:tmpl w:val="218AEF7A"/>
    <w:lvl w:ilvl="0" w:tplc="9A84456E">
      <w:start w:val="1"/>
      <w:numFmt w:val="upperRoman"/>
      <w:lvlText w:val="%1."/>
      <w:lvlJc w:val="left"/>
      <w:pPr>
        <w:ind w:left="1080" w:hanging="720"/>
      </w:pPr>
      <w:rPr>
        <w:rFonts w:hint="default"/>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30" w15:restartNumberingAfterBreak="0">
    <w:nsid w:val="77623FFB"/>
    <w:multiLevelType w:val="hybridMultilevel"/>
    <w:tmpl w:val="74F2CF8A"/>
    <w:lvl w:ilvl="0" w:tplc="74623484">
      <w:start w:val="1"/>
      <w:numFmt w:val="decimal"/>
      <w:lvlText w:val="%1."/>
      <w:lvlJc w:val="left"/>
      <w:pPr>
        <w:ind w:left="260" w:hanging="152"/>
      </w:pPr>
      <w:rPr>
        <w:rFonts w:ascii="Times New Roman" w:eastAsia="Times New Roman" w:hAnsi="Times New Roman" w:cs="Times New Roman" w:hint="default"/>
        <w:spacing w:val="0"/>
        <w:w w:val="99"/>
        <w:sz w:val="18"/>
        <w:szCs w:val="18"/>
        <w:lang w:val="es-ES" w:eastAsia="en-US" w:bidi="ar-SA"/>
      </w:rPr>
    </w:lvl>
    <w:lvl w:ilvl="1" w:tplc="23D87608">
      <w:numFmt w:val="bullet"/>
      <w:lvlText w:val="•"/>
      <w:lvlJc w:val="left"/>
      <w:pPr>
        <w:ind w:left="451" w:hanging="152"/>
      </w:pPr>
      <w:rPr>
        <w:rFonts w:hint="default"/>
        <w:lang w:val="es-ES" w:eastAsia="en-US" w:bidi="ar-SA"/>
      </w:rPr>
    </w:lvl>
    <w:lvl w:ilvl="2" w:tplc="97A4D5BA">
      <w:numFmt w:val="bullet"/>
      <w:lvlText w:val="•"/>
      <w:lvlJc w:val="left"/>
      <w:pPr>
        <w:ind w:left="643" w:hanging="152"/>
      </w:pPr>
      <w:rPr>
        <w:rFonts w:hint="default"/>
        <w:lang w:val="es-ES" w:eastAsia="en-US" w:bidi="ar-SA"/>
      </w:rPr>
    </w:lvl>
    <w:lvl w:ilvl="3" w:tplc="D7789A4E">
      <w:numFmt w:val="bullet"/>
      <w:lvlText w:val="•"/>
      <w:lvlJc w:val="left"/>
      <w:pPr>
        <w:ind w:left="835" w:hanging="152"/>
      </w:pPr>
      <w:rPr>
        <w:rFonts w:hint="default"/>
        <w:lang w:val="es-ES" w:eastAsia="en-US" w:bidi="ar-SA"/>
      </w:rPr>
    </w:lvl>
    <w:lvl w:ilvl="4" w:tplc="3B0A402A">
      <w:numFmt w:val="bullet"/>
      <w:lvlText w:val="•"/>
      <w:lvlJc w:val="left"/>
      <w:pPr>
        <w:ind w:left="1027" w:hanging="152"/>
      </w:pPr>
      <w:rPr>
        <w:rFonts w:hint="default"/>
        <w:lang w:val="es-ES" w:eastAsia="en-US" w:bidi="ar-SA"/>
      </w:rPr>
    </w:lvl>
    <w:lvl w:ilvl="5" w:tplc="F7BC93EC">
      <w:numFmt w:val="bullet"/>
      <w:lvlText w:val="•"/>
      <w:lvlJc w:val="left"/>
      <w:pPr>
        <w:ind w:left="1219" w:hanging="152"/>
      </w:pPr>
      <w:rPr>
        <w:rFonts w:hint="default"/>
        <w:lang w:val="es-ES" w:eastAsia="en-US" w:bidi="ar-SA"/>
      </w:rPr>
    </w:lvl>
    <w:lvl w:ilvl="6" w:tplc="5C327E10">
      <w:numFmt w:val="bullet"/>
      <w:lvlText w:val="•"/>
      <w:lvlJc w:val="left"/>
      <w:pPr>
        <w:ind w:left="1410" w:hanging="152"/>
      </w:pPr>
      <w:rPr>
        <w:rFonts w:hint="default"/>
        <w:lang w:val="es-ES" w:eastAsia="en-US" w:bidi="ar-SA"/>
      </w:rPr>
    </w:lvl>
    <w:lvl w:ilvl="7" w:tplc="BA12C3E4">
      <w:numFmt w:val="bullet"/>
      <w:lvlText w:val="•"/>
      <w:lvlJc w:val="left"/>
      <w:pPr>
        <w:ind w:left="1602" w:hanging="152"/>
      </w:pPr>
      <w:rPr>
        <w:rFonts w:hint="default"/>
        <w:lang w:val="es-ES" w:eastAsia="en-US" w:bidi="ar-SA"/>
      </w:rPr>
    </w:lvl>
    <w:lvl w:ilvl="8" w:tplc="B16E6484">
      <w:numFmt w:val="bullet"/>
      <w:lvlText w:val="•"/>
      <w:lvlJc w:val="left"/>
      <w:pPr>
        <w:ind w:left="1794" w:hanging="152"/>
      </w:pPr>
      <w:rPr>
        <w:rFonts w:hint="default"/>
        <w:lang w:val="es-ES" w:eastAsia="en-US" w:bidi="ar-SA"/>
      </w:rPr>
    </w:lvl>
  </w:abstractNum>
  <w:abstractNum w:abstractNumId="31" w15:restartNumberingAfterBreak="0">
    <w:nsid w:val="7A3F04F0"/>
    <w:multiLevelType w:val="hybridMultilevel"/>
    <w:tmpl w:val="191CB62A"/>
    <w:lvl w:ilvl="0" w:tplc="080A0013">
      <w:start w:val="1"/>
      <w:numFmt w:val="upperRoman"/>
      <w:lvlText w:val="%1."/>
      <w:lvlJc w:val="right"/>
      <w:pPr>
        <w:ind w:left="720" w:hanging="360"/>
      </w:p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32" w15:restartNumberingAfterBreak="0">
    <w:nsid w:val="7ED45075"/>
    <w:multiLevelType w:val="multilevel"/>
    <w:tmpl w:val="ACB648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7F2C008C"/>
    <w:multiLevelType w:val="hybridMultilevel"/>
    <w:tmpl w:val="43045360"/>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F565579"/>
    <w:multiLevelType w:val="multilevel"/>
    <w:tmpl w:val="8E12CEF6"/>
    <w:lvl w:ilvl="0">
      <w:start w:val="2"/>
      <w:numFmt w:val="decimal"/>
      <w:lvlText w:val="%1"/>
      <w:lvlJc w:val="left"/>
      <w:pPr>
        <w:ind w:left="510" w:hanging="510"/>
      </w:pPr>
      <w:rPr>
        <w:rFonts w:hint="default"/>
        <w:color w:val="000000" w:themeColor="text1"/>
      </w:rPr>
    </w:lvl>
    <w:lvl w:ilvl="1">
      <w:start w:val="2"/>
      <w:numFmt w:val="decimal"/>
      <w:lvlText w:val="%1.%2"/>
      <w:lvlJc w:val="left"/>
      <w:pPr>
        <w:ind w:left="720" w:hanging="72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1080" w:hanging="1080"/>
      </w:pPr>
      <w:rPr>
        <w:rFonts w:hint="default"/>
        <w:color w:val="000000" w:themeColor="text1"/>
      </w:rPr>
    </w:lvl>
    <w:lvl w:ilvl="4">
      <w:start w:val="1"/>
      <w:numFmt w:val="decimal"/>
      <w:lvlText w:val="%1.%2.%3.%4.%5"/>
      <w:lvlJc w:val="left"/>
      <w:pPr>
        <w:ind w:left="1440" w:hanging="1440"/>
      </w:pPr>
      <w:rPr>
        <w:rFonts w:hint="default"/>
        <w:color w:val="000000" w:themeColor="text1"/>
      </w:rPr>
    </w:lvl>
    <w:lvl w:ilvl="5">
      <w:start w:val="1"/>
      <w:numFmt w:val="decimal"/>
      <w:lvlText w:val="%1.%2.%3.%4.%5.%6"/>
      <w:lvlJc w:val="left"/>
      <w:pPr>
        <w:ind w:left="1440" w:hanging="1440"/>
      </w:pPr>
      <w:rPr>
        <w:rFonts w:hint="default"/>
        <w:color w:val="000000" w:themeColor="text1"/>
      </w:rPr>
    </w:lvl>
    <w:lvl w:ilvl="6">
      <w:start w:val="1"/>
      <w:numFmt w:val="decimal"/>
      <w:lvlText w:val="%1.%2.%3.%4.%5.%6.%7"/>
      <w:lvlJc w:val="left"/>
      <w:pPr>
        <w:ind w:left="1800" w:hanging="1800"/>
      </w:pPr>
      <w:rPr>
        <w:rFonts w:hint="default"/>
        <w:color w:val="000000" w:themeColor="text1"/>
      </w:rPr>
    </w:lvl>
    <w:lvl w:ilvl="7">
      <w:start w:val="1"/>
      <w:numFmt w:val="decimal"/>
      <w:lvlText w:val="%1.%2.%3.%4.%5.%6.%7.%8"/>
      <w:lvlJc w:val="left"/>
      <w:pPr>
        <w:ind w:left="2160" w:hanging="2160"/>
      </w:pPr>
      <w:rPr>
        <w:rFonts w:hint="default"/>
        <w:color w:val="000000" w:themeColor="text1"/>
      </w:rPr>
    </w:lvl>
    <w:lvl w:ilvl="8">
      <w:start w:val="1"/>
      <w:numFmt w:val="decimal"/>
      <w:lvlText w:val="%1.%2.%3.%4.%5.%6.%7.%8.%9"/>
      <w:lvlJc w:val="left"/>
      <w:pPr>
        <w:ind w:left="2160" w:hanging="2160"/>
      </w:pPr>
      <w:rPr>
        <w:rFonts w:hint="default"/>
        <w:color w:val="000000" w:themeColor="text1"/>
      </w:rPr>
    </w:lvl>
  </w:abstractNum>
  <w:num w:numId="1" w16cid:durableId="1346126466">
    <w:abstractNumId w:val="7"/>
  </w:num>
  <w:num w:numId="2" w16cid:durableId="1667704115">
    <w:abstractNumId w:val="20"/>
  </w:num>
  <w:num w:numId="3" w16cid:durableId="1882936545">
    <w:abstractNumId w:val="19"/>
  </w:num>
  <w:num w:numId="4" w16cid:durableId="1534608372">
    <w:abstractNumId w:val="17"/>
  </w:num>
  <w:num w:numId="5" w16cid:durableId="1576477283">
    <w:abstractNumId w:val="21"/>
  </w:num>
  <w:num w:numId="6" w16cid:durableId="515340794">
    <w:abstractNumId w:val="10"/>
  </w:num>
  <w:num w:numId="7" w16cid:durableId="308632981">
    <w:abstractNumId w:val="15"/>
  </w:num>
  <w:num w:numId="8" w16cid:durableId="1238632617">
    <w:abstractNumId w:val="11"/>
  </w:num>
  <w:num w:numId="9" w16cid:durableId="62409435">
    <w:abstractNumId w:val="33"/>
  </w:num>
  <w:num w:numId="10" w16cid:durableId="1911184331">
    <w:abstractNumId w:val="2"/>
  </w:num>
  <w:num w:numId="11" w16cid:durableId="931625262">
    <w:abstractNumId w:val="12"/>
  </w:num>
  <w:num w:numId="12" w16cid:durableId="995377933">
    <w:abstractNumId w:val="31"/>
  </w:num>
  <w:num w:numId="13" w16cid:durableId="1692532781">
    <w:abstractNumId w:val="5"/>
  </w:num>
  <w:num w:numId="14" w16cid:durableId="1704358321">
    <w:abstractNumId w:val="23"/>
  </w:num>
  <w:num w:numId="15" w16cid:durableId="1899243545">
    <w:abstractNumId w:val="25"/>
  </w:num>
  <w:num w:numId="16" w16cid:durableId="5835438">
    <w:abstractNumId w:val="24"/>
  </w:num>
  <w:num w:numId="17" w16cid:durableId="1443718635">
    <w:abstractNumId w:val="18"/>
  </w:num>
  <w:num w:numId="18" w16cid:durableId="1066223858">
    <w:abstractNumId w:val="3"/>
  </w:num>
  <w:num w:numId="19" w16cid:durableId="594434330">
    <w:abstractNumId w:val="6"/>
  </w:num>
  <w:num w:numId="20" w16cid:durableId="1940142576">
    <w:abstractNumId w:val="14"/>
  </w:num>
  <w:num w:numId="21" w16cid:durableId="1699503097">
    <w:abstractNumId w:val="30"/>
  </w:num>
  <w:num w:numId="22" w16cid:durableId="1913193022">
    <w:abstractNumId w:val="28"/>
  </w:num>
  <w:num w:numId="23" w16cid:durableId="997419890">
    <w:abstractNumId w:val="26"/>
  </w:num>
  <w:num w:numId="24" w16cid:durableId="1043136917">
    <w:abstractNumId w:val="16"/>
  </w:num>
  <w:num w:numId="25" w16cid:durableId="1920210290">
    <w:abstractNumId w:val="22"/>
  </w:num>
  <w:num w:numId="26" w16cid:durableId="1595043512">
    <w:abstractNumId w:val="34"/>
  </w:num>
  <w:num w:numId="27" w16cid:durableId="1320114449">
    <w:abstractNumId w:val="9"/>
  </w:num>
  <w:num w:numId="28" w16cid:durableId="722410477">
    <w:abstractNumId w:val="27"/>
  </w:num>
  <w:num w:numId="29" w16cid:durableId="10180773">
    <w:abstractNumId w:val="1"/>
  </w:num>
  <w:num w:numId="30" w16cid:durableId="1435201901">
    <w:abstractNumId w:val="29"/>
  </w:num>
  <w:num w:numId="31" w16cid:durableId="1036465170">
    <w:abstractNumId w:val="4"/>
  </w:num>
  <w:num w:numId="32" w16cid:durableId="1466006581">
    <w:abstractNumId w:val="0"/>
  </w:num>
  <w:num w:numId="33" w16cid:durableId="1984891296">
    <w:abstractNumId w:val="32"/>
  </w:num>
  <w:num w:numId="34" w16cid:durableId="1218205513">
    <w:abstractNumId w:val="8"/>
  </w:num>
  <w:num w:numId="35" w16cid:durableId="1716737251">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hyphenationZone w:val="425"/>
  <w:characterSpacingControl w:val="doNotCompress"/>
  <w:hdrShapeDefaults>
    <o:shapedefaults v:ext="edit" spidmax="2051"/>
  </w:hdrShapeDefaults>
  <w:footnotePr>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C6D52"/>
    <w:rsid w:val="000020D1"/>
    <w:rsid w:val="00003F0B"/>
    <w:rsid w:val="00005B01"/>
    <w:rsid w:val="0000756D"/>
    <w:rsid w:val="00011C12"/>
    <w:rsid w:val="00013676"/>
    <w:rsid w:val="00014C72"/>
    <w:rsid w:val="000166FA"/>
    <w:rsid w:val="0002073D"/>
    <w:rsid w:val="00022558"/>
    <w:rsid w:val="00024391"/>
    <w:rsid w:val="0002449E"/>
    <w:rsid w:val="00024D59"/>
    <w:rsid w:val="000265D6"/>
    <w:rsid w:val="0002698D"/>
    <w:rsid w:val="00026B3B"/>
    <w:rsid w:val="00026CCD"/>
    <w:rsid w:val="00030DF2"/>
    <w:rsid w:val="00032233"/>
    <w:rsid w:val="000327D0"/>
    <w:rsid w:val="000333B5"/>
    <w:rsid w:val="00033EDD"/>
    <w:rsid w:val="000349E9"/>
    <w:rsid w:val="000356F7"/>
    <w:rsid w:val="0004277F"/>
    <w:rsid w:val="00045CCF"/>
    <w:rsid w:val="0004727F"/>
    <w:rsid w:val="00050465"/>
    <w:rsid w:val="00050C0B"/>
    <w:rsid w:val="00050E70"/>
    <w:rsid w:val="000535B1"/>
    <w:rsid w:val="00054C01"/>
    <w:rsid w:val="00055DD1"/>
    <w:rsid w:val="000574C3"/>
    <w:rsid w:val="0006008C"/>
    <w:rsid w:val="00062950"/>
    <w:rsid w:val="000647E9"/>
    <w:rsid w:val="00064A21"/>
    <w:rsid w:val="00066E51"/>
    <w:rsid w:val="00067E11"/>
    <w:rsid w:val="00070C3F"/>
    <w:rsid w:val="00070C9F"/>
    <w:rsid w:val="000713DC"/>
    <w:rsid w:val="00073525"/>
    <w:rsid w:val="00073F7B"/>
    <w:rsid w:val="00075BC5"/>
    <w:rsid w:val="00076678"/>
    <w:rsid w:val="00076A1F"/>
    <w:rsid w:val="00076D60"/>
    <w:rsid w:val="00076FAC"/>
    <w:rsid w:val="0008064E"/>
    <w:rsid w:val="000811C0"/>
    <w:rsid w:val="000819FA"/>
    <w:rsid w:val="00082609"/>
    <w:rsid w:val="00083BEC"/>
    <w:rsid w:val="00084724"/>
    <w:rsid w:val="00084E60"/>
    <w:rsid w:val="0008554E"/>
    <w:rsid w:val="00086566"/>
    <w:rsid w:val="00086FBA"/>
    <w:rsid w:val="00087C29"/>
    <w:rsid w:val="00090297"/>
    <w:rsid w:val="00090E84"/>
    <w:rsid w:val="00093237"/>
    <w:rsid w:val="0009692D"/>
    <w:rsid w:val="00096F22"/>
    <w:rsid w:val="000A06FC"/>
    <w:rsid w:val="000A08C2"/>
    <w:rsid w:val="000A0FE4"/>
    <w:rsid w:val="000A1CFD"/>
    <w:rsid w:val="000A2890"/>
    <w:rsid w:val="000A4420"/>
    <w:rsid w:val="000A44F9"/>
    <w:rsid w:val="000A64C0"/>
    <w:rsid w:val="000A7F89"/>
    <w:rsid w:val="000B11AE"/>
    <w:rsid w:val="000B1CC2"/>
    <w:rsid w:val="000B4AB8"/>
    <w:rsid w:val="000B584B"/>
    <w:rsid w:val="000B6D2E"/>
    <w:rsid w:val="000B6F9D"/>
    <w:rsid w:val="000B77A7"/>
    <w:rsid w:val="000C076B"/>
    <w:rsid w:val="000C09DA"/>
    <w:rsid w:val="000C0B87"/>
    <w:rsid w:val="000C2AEC"/>
    <w:rsid w:val="000C32D2"/>
    <w:rsid w:val="000C3E3F"/>
    <w:rsid w:val="000C525E"/>
    <w:rsid w:val="000C5F1D"/>
    <w:rsid w:val="000C670D"/>
    <w:rsid w:val="000D2AC0"/>
    <w:rsid w:val="000D3478"/>
    <w:rsid w:val="000D3B00"/>
    <w:rsid w:val="000D538A"/>
    <w:rsid w:val="000D6FEB"/>
    <w:rsid w:val="000E0CA8"/>
    <w:rsid w:val="000E0ED6"/>
    <w:rsid w:val="000E1FAE"/>
    <w:rsid w:val="000E3081"/>
    <w:rsid w:val="000E336F"/>
    <w:rsid w:val="000E3D2B"/>
    <w:rsid w:val="000E4F4C"/>
    <w:rsid w:val="000E715F"/>
    <w:rsid w:val="000E742D"/>
    <w:rsid w:val="000F06A2"/>
    <w:rsid w:val="000F114F"/>
    <w:rsid w:val="000F1FDF"/>
    <w:rsid w:val="000F2A77"/>
    <w:rsid w:val="000F2C22"/>
    <w:rsid w:val="000F4277"/>
    <w:rsid w:val="000F5A4E"/>
    <w:rsid w:val="000F5BC7"/>
    <w:rsid w:val="000F6293"/>
    <w:rsid w:val="000F6C84"/>
    <w:rsid w:val="00100C56"/>
    <w:rsid w:val="001025A3"/>
    <w:rsid w:val="00102C29"/>
    <w:rsid w:val="00102D05"/>
    <w:rsid w:val="001050D1"/>
    <w:rsid w:val="00106022"/>
    <w:rsid w:val="0010732D"/>
    <w:rsid w:val="00107C9F"/>
    <w:rsid w:val="00110A93"/>
    <w:rsid w:val="00111116"/>
    <w:rsid w:val="0011209E"/>
    <w:rsid w:val="00113381"/>
    <w:rsid w:val="001158C1"/>
    <w:rsid w:val="00116744"/>
    <w:rsid w:val="00117CCB"/>
    <w:rsid w:val="0012237B"/>
    <w:rsid w:val="00122B87"/>
    <w:rsid w:val="00123D57"/>
    <w:rsid w:val="0012412D"/>
    <w:rsid w:val="00124660"/>
    <w:rsid w:val="001247F9"/>
    <w:rsid w:val="00124E07"/>
    <w:rsid w:val="001251A1"/>
    <w:rsid w:val="00125A77"/>
    <w:rsid w:val="001276EB"/>
    <w:rsid w:val="001277DD"/>
    <w:rsid w:val="00127BBB"/>
    <w:rsid w:val="00127FD4"/>
    <w:rsid w:val="001325FE"/>
    <w:rsid w:val="00132A7A"/>
    <w:rsid w:val="00132EF4"/>
    <w:rsid w:val="00135208"/>
    <w:rsid w:val="0013563C"/>
    <w:rsid w:val="001357D9"/>
    <w:rsid w:val="00136A9C"/>
    <w:rsid w:val="00137548"/>
    <w:rsid w:val="00137961"/>
    <w:rsid w:val="00137ADC"/>
    <w:rsid w:val="001408B7"/>
    <w:rsid w:val="00141193"/>
    <w:rsid w:val="001412E8"/>
    <w:rsid w:val="001421E0"/>
    <w:rsid w:val="001421EF"/>
    <w:rsid w:val="00143AE7"/>
    <w:rsid w:val="00143D76"/>
    <w:rsid w:val="0014487C"/>
    <w:rsid w:val="001463DA"/>
    <w:rsid w:val="00146446"/>
    <w:rsid w:val="0014681A"/>
    <w:rsid w:val="001478B6"/>
    <w:rsid w:val="001523F6"/>
    <w:rsid w:val="001538E3"/>
    <w:rsid w:val="00154E93"/>
    <w:rsid w:val="0015713C"/>
    <w:rsid w:val="0015715D"/>
    <w:rsid w:val="00160AA9"/>
    <w:rsid w:val="00160AF6"/>
    <w:rsid w:val="001619D5"/>
    <w:rsid w:val="0016306C"/>
    <w:rsid w:val="00165B93"/>
    <w:rsid w:val="00166953"/>
    <w:rsid w:val="0016735B"/>
    <w:rsid w:val="00167523"/>
    <w:rsid w:val="001711D9"/>
    <w:rsid w:val="00172EBB"/>
    <w:rsid w:val="00173049"/>
    <w:rsid w:val="00173EBE"/>
    <w:rsid w:val="00174623"/>
    <w:rsid w:val="00175CBD"/>
    <w:rsid w:val="00176C34"/>
    <w:rsid w:val="00182AED"/>
    <w:rsid w:val="00183726"/>
    <w:rsid w:val="00183A93"/>
    <w:rsid w:val="00186AE8"/>
    <w:rsid w:val="00187B10"/>
    <w:rsid w:val="001912E0"/>
    <w:rsid w:val="001917C2"/>
    <w:rsid w:val="00191B6A"/>
    <w:rsid w:val="001921AC"/>
    <w:rsid w:val="00192229"/>
    <w:rsid w:val="00192835"/>
    <w:rsid w:val="00192A0C"/>
    <w:rsid w:val="00192BA1"/>
    <w:rsid w:val="00193E29"/>
    <w:rsid w:val="00194C38"/>
    <w:rsid w:val="001961D9"/>
    <w:rsid w:val="001973C8"/>
    <w:rsid w:val="001A036C"/>
    <w:rsid w:val="001A0FE4"/>
    <w:rsid w:val="001A1232"/>
    <w:rsid w:val="001A1BC8"/>
    <w:rsid w:val="001A2129"/>
    <w:rsid w:val="001A24C0"/>
    <w:rsid w:val="001A738F"/>
    <w:rsid w:val="001B02BF"/>
    <w:rsid w:val="001B06B1"/>
    <w:rsid w:val="001B0A8E"/>
    <w:rsid w:val="001B13A8"/>
    <w:rsid w:val="001B18C7"/>
    <w:rsid w:val="001B1B13"/>
    <w:rsid w:val="001B2264"/>
    <w:rsid w:val="001B4204"/>
    <w:rsid w:val="001B48B9"/>
    <w:rsid w:val="001B5F99"/>
    <w:rsid w:val="001B7970"/>
    <w:rsid w:val="001C3432"/>
    <w:rsid w:val="001C472E"/>
    <w:rsid w:val="001C4A25"/>
    <w:rsid w:val="001C5F00"/>
    <w:rsid w:val="001C7788"/>
    <w:rsid w:val="001D2090"/>
    <w:rsid w:val="001D2467"/>
    <w:rsid w:val="001D2992"/>
    <w:rsid w:val="001D4431"/>
    <w:rsid w:val="001D49A5"/>
    <w:rsid w:val="001D607D"/>
    <w:rsid w:val="001E1165"/>
    <w:rsid w:val="001E12DC"/>
    <w:rsid w:val="001E54DE"/>
    <w:rsid w:val="001E5F79"/>
    <w:rsid w:val="001F4A08"/>
    <w:rsid w:val="001F72A6"/>
    <w:rsid w:val="001F786D"/>
    <w:rsid w:val="00200E8F"/>
    <w:rsid w:val="00200F76"/>
    <w:rsid w:val="002010AA"/>
    <w:rsid w:val="0020111E"/>
    <w:rsid w:val="002018F0"/>
    <w:rsid w:val="00202724"/>
    <w:rsid w:val="00205BC3"/>
    <w:rsid w:val="00206B09"/>
    <w:rsid w:val="002132A1"/>
    <w:rsid w:val="002136F0"/>
    <w:rsid w:val="00214F81"/>
    <w:rsid w:val="00217624"/>
    <w:rsid w:val="00217952"/>
    <w:rsid w:val="002200A4"/>
    <w:rsid w:val="00223775"/>
    <w:rsid w:val="00224D05"/>
    <w:rsid w:val="002264BE"/>
    <w:rsid w:val="002267FB"/>
    <w:rsid w:val="00226880"/>
    <w:rsid w:val="002335C9"/>
    <w:rsid w:val="00236B6A"/>
    <w:rsid w:val="00237F9F"/>
    <w:rsid w:val="0024325A"/>
    <w:rsid w:val="002444EF"/>
    <w:rsid w:val="0025078F"/>
    <w:rsid w:val="00251C7E"/>
    <w:rsid w:val="0025399E"/>
    <w:rsid w:val="0025426A"/>
    <w:rsid w:val="002558CE"/>
    <w:rsid w:val="00255DE9"/>
    <w:rsid w:val="00256C8F"/>
    <w:rsid w:val="002609FE"/>
    <w:rsid w:val="0026148C"/>
    <w:rsid w:val="00261F61"/>
    <w:rsid w:val="002639E6"/>
    <w:rsid w:val="00265EFE"/>
    <w:rsid w:val="00266ECD"/>
    <w:rsid w:val="00270489"/>
    <w:rsid w:val="0027136F"/>
    <w:rsid w:val="00271E7B"/>
    <w:rsid w:val="00272A2A"/>
    <w:rsid w:val="00273477"/>
    <w:rsid w:val="00273B08"/>
    <w:rsid w:val="0027680A"/>
    <w:rsid w:val="002813F7"/>
    <w:rsid w:val="00285106"/>
    <w:rsid w:val="00285921"/>
    <w:rsid w:val="00285BB6"/>
    <w:rsid w:val="00286D5C"/>
    <w:rsid w:val="00290A3D"/>
    <w:rsid w:val="00292042"/>
    <w:rsid w:val="002932DA"/>
    <w:rsid w:val="002949B7"/>
    <w:rsid w:val="00296478"/>
    <w:rsid w:val="002968A5"/>
    <w:rsid w:val="002A06F2"/>
    <w:rsid w:val="002A0F58"/>
    <w:rsid w:val="002A1957"/>
    <w:rsid w:val="002A225E"/>
    <w:rsid w:val="002A2F87"/>
    <w:rsid w:val="002A3CFE"/>
    <w:rsid w:val="002A40D8"/>
    <w:rsid w:val="002A5A63"/>
    <w:rsid w:val="002A6167"/>
    <w:rsid w:val="002B0AEC"/>
    <w:rsid w:val="002B2277"/>
    <w:rsid w:val="002B274F"/>
    <w:rsid w:val="002B2D35"/>
    <w:rsid w:val="002B6331"/>
    <w:rsid w:val="002B7192"/>
    <w:rsid w:val="002B729E"/>
    <w:rsid w:val="002C0A8E"/>
    <w:rsid w:val="002C1B83"/>
    <w:rsid w:val="002C21DB"/>
    <w:rsid w:val="002C4339"/>
    <w:rsid w:val="002C779F"/>
    <w:rsid w:val="002D0857"/>
    <w:rsid w:val="002D145D"/>
    <w:rsid w:val="002D3375"/>
    <w:rsid w:val="002D4E31"/>
    <w:rsid w:val="002D54DF"/>
    <w:rsid w:val="002D57D9"/>
    <w:rsid w:val="002D7B79"/>
    <w:rsid w:val="002D7D78"/>
    <w:rsid w:val="002E0170"/>
    <w:rsid w:val="002E093D"/>
    <w:rsid w:val="002E0AAA"/>
    <w:rsid w:val="002E34F4"/>
    <w:rsid w:val="002E47A8"/>
    <w:rsid w:val="002E4DD7"/>
    <w:rsid w:val="002E50ED"/>
    <w:rsid w:val="002E51D0"/>
    <w:rsid w:val="002F00C4"/>
    <w:rsid w:val="002F062E"/>
    <w:rsid w:val="002F1B3C"/>
    <w:rsid w:val="002F4547"/>
    <w:rsid w:val="002F4AA4"/>
    <w:rsid w:val="002F61A5"/>
    <w:rsid w:val="002F6E0A"/>
    <w:rsid w:val="002F7ABD"/>
    <w:rsid w:val="0030258E"/>
    <w:rsid w:val="00302737"/>
    <w:rsid w:val="00302FB5"/>
    <w:rsid w:val="00303795"/>
    <w:rsid w:val="00304142"/>
    <w:rsid w:val="00304175"/>
    <w:rsid w:val="0030529A"/>
    <w:rsid w:val="0030632F"/>
    <w:rsid w:val="00306AC8"/>
    <w:rsid w:val="003072AA"/>
    <w:rsid w:val="003130BE"/>
    <w:rsid w:val="00313603"/>
    <w:rsid w:val="003141D4"/>
    <w:rsid w:val="00315199"/>
    <w:rsid w:val="003167ED"/>
    <w:rsid w:val="003169C8"/>
    <w:rsid w:val="00320B82"/>
    <w:rsid w:val="0032285B"/>
    <w:rsid w:val="00323D49"/>
    <w:rsid w:val="00324ED9"/>
    <w:rsid w:val="00325E2A"/>
    <w:rsid w:val="0033041E"/>
    <w:rsid w:val="00330CFE"/>
    <w:rsid w:val="0033256C"/>
    <w:rsid w:val="00332B15"/>
    <w:rsid w:val="00334B69"/>
    <w:rsid w:val="003352B1"/>
    <w:rsid w:val="0033540B"/>
    <w:rsid w:val="003354A0"/>
    <w:rsid w:val="0033796A"/>
    <w:rsid w:val="00340497"/>
    <w:rsid w:val="00342A49"/>
    <w:rsid w:val="00342DA6"/>
    <w:rsid w:val="003432BF"/>
    <w:rsid w:val="00343B74"/>
    <w:rsid w:val="00345CB1"/>
    <w:rsid w:val="0034704B"/>
    <w:rsid w:val="0034791F"/>
    <w:rsid w:val="00350C6A"/>
    <w:rsid w:val="00351436"/>
    <w:rsid w:val="0035307F"/>
    <w:rsid w:val="00353935"/>
    <w:rsid w:val="00354106"/>
    <w:rsid w:val="00354C8A"/>
    <w:rsid w:val="00356A89"/>
    <w:rsid w:val="0035753C"/>
    <w:rsid w:val="00363447"/>
    <w:rsid w:val="00363C30"/>
    <w:rsid w:val="00364985"/>
    <w:rsid w:val="003653CF"/>
    <w:rsid w:val="00366B80"/>
    <w:rsid w:val="00367730"/>
    <w:rsid w:val="0037154E"/>
    <w:rsid w:val="00372618"/>
    <w:rsid w:val="00372867"/>
    <w:rsid w:val="00374029"/>
    <w:rsid w:val="003745E7"/>
    <w:rsid w:val="00376CF6"/>
    <w:rsid w:val="003775E4"/>
    <w:rsid w:val="0037768E"/>
    <w:rsid w:val="00377C02"/>
    <w:rsid w:val="00377CE4"/>
    <w:rsid w:val="00381197"/>
    <w:rsid w:val="00381300"/>
    <w:rsid w:val="00381828"/>
    <w:rsid w:val="00382328"/>
    <w:rsid w:val="00382423"/>
    <w:rsid w:val="003829FD"/>
    <w:rsid w:val="00382EFF"/>
    <w:rsid w:val="0038545E"/>
    <w:rsid w:val="003902BA"/>
    <w:rsid w:val="0039149F"/>
    <w:rsid w:val="00392718"/>
    <w:rsid w:val="0039286F"/>
    <w:rsid w:val="0039637E"/>
    <w:rsid w:val="003A1719"/>
    <w:rsid w:val="003A23F6"/>
    <w:rsid w:val="003A2BE8"/>
    <w:rsid w:val="003A3B96"/>
    <w:rsid w:val="003A4685"/>
    <w:rsid w:val="003A6753"/>
    <w:rsid w:val="003A67B9"/>
    <w:rsid w:val="003B0049"/>
    <w:rsid w:val="003B1D00"/>
    <w:rsid w:val="003B278F"/>
    <w:rsid w:val="003B285C"/>
    <w:rsid w:val="003B3EA0"/>
    <w:rsid w:val="003B4BC5"/>
    <w:rsid w:val="003B513E"/>
    <w:rsid w:val="003B5B41"/>
    <w:rsid w:val="003C25C2"/>
    <w:rsid w:val="003C5B69"/>
    <w:rsid w:val="003C6024"/>
    <w:rsid w:val="003C779A"/>
    <w:rsid w:val="003D00DA"/>
    <w:rsid w:val="003D080E"/>
    <w:rsid w:val="003D14BD"/>
    <w:rsid w:val="003D2319"/>
    <w:rsid w:val="003D2636"/>
    <w:rsid w:val="003D2A36"/>
    <w:rsid w:val="003D41DC"/>
    <w:rsid w:val="003D46EE"/>
    <w:rsid w:val="003D53AE"/>
    <w:rsid w:val="003D6AC3"/>
    <w:rsid w:val="003E2949"/>
    <w:rsid w:val="003E3B35"/>
    <w:rsid w:val="003E51BE"/>
    <w:rsid w:val="003E58EA"/>
    <w:rsid w:val="003E652C"/>
    <w:rsid w:val="003F0968"/>
    <w:rsid w:val="003F0987"/>
    <w:rsid w:val="003F143A"/>
    <w:rsid w:val="003F17D4"/>
    <w:rsid w:val="003F3CE8"/>
    <w:rsid w:val="003F4B97"/>
    <w:rsid w:val="003F7495"/>
    <w:rsid w:val="00404BEE"/>
    <w:rsid w:val="00405519"/>
    <w:rsid w:val="00406F60"/>
    <w:rsid w:val="004071F3"/>
    <w:rsid w:val="004071FF"/>
    <w:rsid w:val="00407D92"/>
    <w:rsid w:val="00407E2C"/>
    <w:rsid w:val="00410E28"/>
    <w:rsid w:val="00411E11"/>
    <w:rsid w:val="00412D92"/>
    <w:rsid w:val="00414B91"/>
    <w:rsid w:val="00414EF4"/>
    <w:rsid w:val="0041724E"/>
    <w:rsid w:val="00417A69"/>
    <w:rsid w:val="00420A94"/>
    <w:rsid w:val="00420E0A"/>
    <w:rsid w:val="00421412"/>
    <w:rsid w:val="00423D37"/>
    <w:rsid w:val="00424900"/>
    <w:rsid w:val="00424A34"/>
    <w:rsid w:val="004252C5"/>
    <w:rsid w:val="004266C4"/>
    <w:rsid w:val="00426DEC"/>
    <w:rsid w:val="00427320"/>
    <w:rsid w:val="00427860"/>
    <w:rsid w:val="00431E15"/>
    <w:rsid w:val="00432FE5"/>
    <w:rsid w:val="0043311E"/>
    <w:rsid w:val="00434F3E"/>
    <w:rsid w:val="0043565E"/>
    <w:rsid w:val="00440E27"/>
    <w:rsid w:val="0044452D"/>
    <w:rsid w:val="004457AD"/>
    <w:rsid w:val="00446C52"/>
    <w:rsid w:val="00447957"/>
    <w:rsid w:val="0045159D"/>
    <w:rsid w:val="0045641A"/>
    <w:rsid w:val="0046129A"/>
    <w:rsid w:val="0046152C"/>
    <w:rsid w:val="004661A1"/>
    <w:rsid w:val="00466757"/>
    <w:rsid w:val="00467258"/>
    <w:rsid w:val="004679F6"/>
    <w:rsid w:val="00470095"/>
    <w:rsid w:val="00472094"/>
    <w:rsid w:val="00472D40"/>
    <w:rsid w:val="00473B55"/>
    <w:rsid w:val="0047440D"/>
    <w:rsid w:val="00475F2C"/>
    <w:rsid w:val="0047664E"/>
    <w:rsid w:val="004774C9"/>
    <w:rsid w:val="004777FE"/>
    <w:rsid w:val="00477E97"/>
    <w:rsid w:val="00482666"/>
    <w:rsid w:val="00482D51"/>
    <w:rsid w:val="00483821"/>
    <w:rsid w:val="004850C9"/>
    <w:rsid w:val="00485A58"/>
    <w:rsid w:val="00485C9A"/>
    <w:rsid w:val="00486772"/>
    <w:rsid w:val="00487A02"/>
    <w:rsid w:val="004918C2"/>
    <w:rsid w:val="0049349B"/>
    <w:rsid w:val="00493D89"/>
    <w:rsid w:val="00494373"/>
    <w:rsid w:val="0049463D"/>
    <w:rsid w:val="00496F47"/>
    <w:rsid w:val="00497BB2"/>
    <w:rsid w:val="004A0463"/>
    <w:rsid w:val="004A2C53"/>
    <w:rsid w:val="004A2C5C"/>
    <w:rsid w:val="004A4291"/>
    <w:rsid w:val="004A6BA9"/>
    <w:rsid w:val="004A6C3F"/>
    <w:rsid w:val="004A7861"/>
    <w:rsid w:val="004B00B2"/>
    <w:rsid w:val="004B0175"/>
    <w:rsid w:val="004B1BED"/>
    <w:rsid w:val="004B38D1"/>
    <w:rsid w:val="004B609E"/>
    <w:rsid w:val="004B662A"/>
    <w:rsid w:val="004B679E"/>
    <w:rsid w:val="004B6F7C"/>
    <w:rsid w:val="004B73A8"/>
    <w:rsid w:val="004B7A39"/>
    <w:rsid w:val="004C138C"/>
    <w:rsid w:val="004C150C"/>
    <w:rsid w:val="004C3DA6"/>
    <w:rsid w:val="004C6139"/>
    <w:rsid w:val="004D0EC9"/>
    <w:rsid w:val="004D15B2"/>
    <w:rsid w:val="004D1CC8"/>
    <w:rsid w:val="004D24AD"/>
    <w:rsid w:val="004D2C16"/>
    <w:rsid w:val="004D2FDD"/>
    <w:rsid w:val="004D4CA7"/>
    <w:rsid w:val="004D5416"/>
    <w:rsid w:val="004D6ABA"/>
    <w:rsid w:val="004D74EB"/>
    <w:rsid w:val="004E093F"/>
    <w:rsid w:val="004E0F00"/>
    <w:rsid w:val="004E2FA5"/>
    <w:rsid w:val="004E3B70"/>
    <w:rsid w:val="004E5CFC"/>
    <w:rsid w:val="004E7FA6"/>
    <w:rsid w:val="004F0CB2"/>
    <w:rsid w:val="004F135C"/>
    <w:rsid w:val="004F1B13"/>
    <w:rsid w:val="004F26A2"/>
    <w:rsid w:val="004F36FC"/>
    <w:rsid w:val="004F3ED6"/>
    <w:rsid w:val="004F3F74"/>
    <w:rsid w:val="004F4CBB"/>
    <w:rsid w:val="004F58F9"/>
    <w:rsid w:val="004F5D2A"/>
    <w:rsid w:val="004F6510"/>
    <w:rsid w:val="004F78A5"/>
    <w:rsid w:val="00501347"/>
    <w:rsid w:val="005051C5"/>
    <w:rsid w:val="005062AA"/>
    <w:rsid w:val="00506ABD"/>
    <w:rsid w:val="00507A6D"/>
    <w:rsid w:val="00510B64"/>
    <w:rsid w:val="00512DDE"/>
    <w:rsid w:val="00514E6A"/>
    <w:rsid w:val="00515D93"/>
    <w:rsid w:val="00517F35"/>
    <w:rsid w:val="005200D2"/>
    <w:rsid w:val="00522C9A"/>
    <w:rsid w:val="00522FF9"/>
    <w:rsid w:val="00523C74"/>
    <w:rsid w:val="00524280"/>
    <w:rsid w:val="0052551C"/>
    <w:rsid w:val="00527446"/>
    <w:rsid w:val="00533027"/>
    <w:rsid w:val="00535CEA"/>
    <w:rsid w:val="00541BF8"/>
    <w:rsid w:val="005426B1"/>
    <w:rsid w:val="0054279E"/>
    <w:rsid w:val="00544BBC"/>
    <w:rsid w:val="005503B6"/>
    <w:rsid w:val="00552358"/>
    <w:rsid w:val="00552E8C"/>
    <w:rsid w:val="00553B43"/>
    <w:rsid w:val="0055532B"/>
    <w:rsid w:val="00555758"/>
    <w:rsid w:val="00555870"/>
    <w:rsid w:val="00556499"/>
    <w:rsid w:val="00560089"/>
    <w:rsid w:val="00562C81"/>
    <w:rsid w:val="00564521"/>
    <w:rsid w:val="00565080"/>
    <w:rsid w:val="00565386"/>
    <w:rsid w:val="0056662F"/>
    <w:rsid w:val="00566CDD"/>
    <w:rsid w:val="00571F86"/>
    <w:rsid w:val="005721FB"/>
    <w:rsid w:val="00572A21"/>
    <w:rsid w:val="0057489F"/>
    <w:rsid w:val="005753C0"/>
    <w:rsid w:val="00575A51"/>
    <w:rsid w:val="005807D0"/>
    <w:rsid w:val="00583E29"/>
    <w:rsid w:val="005844C6"/>
    <w:rsid w:val="00584FDA"/>
    <w:rsid w:val="005861A5"/>
    <w:rsid w:val="0058669C"/>
    <w:rsid w:val="0059051E"/>
    <w:rsid w:val="00592C24"/>
    <w:rsid w:val="00595EF9"/>
    <w:rsid w:val="005A31A5"/>
    <w:rsid w:val="005A349B"/>
    <w:rsid w:val="005A7A76"/>
    <w:rsid w:val="005B077A"/>
    <w:rsid w:val="005B1166"/>
    <w:rsid w:val="005B3A7C"/>
    <w:rsid w:val="005C0770"/>
    <w:rsid w:val="005C0E81"/>
    <w:rsid w:val="005C26DE"/>
    <w:rsid w:val="005C28B3"/>
    <w:rsid w:val="005C30CC"/>
    <w:rsid w:val="005C4D42"/>
    <w:rsid w:val="005C4D69"/>
    <w:rsid w:val="005C555D"/>
    <w:rsid w:val="005C7276"/>
    <w:rsid w:val="005D49CB"/>
    <w:rsid w:val="005D5524"/>
    <w:rsid w:val="005D576D"/>
    <w:rsid w:val="005D595D"/>
    <w:rsid w:val="005D5BBA"/>
    <w:rsid w:val="005D5FDB"/>
    <w:rsid w:val="005D744D"/>
    <w:rsid w:val="005D7C4C"/>
    <w:rsid w:val="005E367E"/>
    <w:rsid w:val="005E41DA"/>
    <w:rsid w:val="005F076C"/>
    <w:rsid w:val="005F2ACE"/>
    <w:rsid w:val="005F2E3F"/>
    <w:rsid w:val="005F47D2"/>
    <w:rsid w:val="005F5FDC"/>
    <w:rsid w:val="005F799F"/>
    <w:rsid w:val="0060117E"/>
    <w:rsid w:val="00604F91"/>
    <w:rsid w:val="006052CB"/>
    <w:rsid w:val="00606C4A"/>
    <w:rsid w:val="006101AC"/>
    <w:rsid w:val="00610F64"/>
    <w:rsid w:val="0061164F"/>
    <w:rsid w:val="00611BA2"/>
    <w:rsid w:val="006147AE"/>
    <w:rsid w:val="0061541A"/>
    <w:rsid w:val="00617235"/>
    <w:rsid w:val="00617CA2"/>
    <w:rsid w:val="00617DC5"/>
    <w:rsid w:val="006248C9"/>
    <w:rsid w:val="00630B08"/>
    <w:rsid w:val="00632467"/>
    <w:rsid w:val="0063329E"/>
    <w:rsid w:val="00635AAF"/>
    <w:rsid w:val="0063628A"/>
    <w:rsid w:val="006366BD"/>
    <w:rsid w:val="00636CBA"/>
    <w:rsid w:val="006404D4"/>
    <w:rsid w:val="006419DB"/>
    <w:rsid w:val="00643181"/>
    <w:rsid w:val="006458F0"/>
    <w:rsid w:val="00645E62"/>
    <w:rsid w:val="00650E11"/>
    <w:rsid w:val="0065103F"/>
    <w:rsid w:val="00652A43"/>
    <w:rsid w:val="0065392E"/>
    <w:rsid w:val="006547C8"/>
    <w:rsid w:val="006561CB"/>
    <w:rsid w:val="006564C4"/>
    <w:rsid w:val="00656C27"/>
    <w:rsid w:val="00657590"/>
    <w:rsid w:val="00661713"/>
    <w:rsid w:val="00662B3E"/>
    <w:rsid w:val="00665889"/>
    <w:rsid w:val="0067221C"/>
    <w:rsid w:val="00673162"/>
    <w:rsid w:val="006739C4"/>
    <w:rsid w:val="00673B36"/>
    <w:rsid w:val="00680AC0"/>
    <w:rsid w:val="00682714"/>
    <w:rsid w:val="00683360"/>
    <w:rsid w:val="00683719"/>
    <w:rsid w:val="00684998"/>
    <w:rsid w:val="00685BC7"/>
    <w:rsid w:val="006865BC"/>
    <w:rsid w:val="0068711D"/>
    <w:rsid w:val="006873C0"/>
    <w:rsid w:val="00690156"/>
    <w:rsid w:val="0069182C"/>
    <w:rsid w:val="006924FE"/>
    <w:rsid w:val="00692C1B"/>
    <w:rsid w:val="00697CF3"/>
    <w:rsid w:val="006A1976"/>
    <w:rsid w:val="006A206B"/>
    <w:rsid w:val="006A5D85"/>
    <w:rsid w:val="006A6159"/>
    <w:rsid w:val="006A7964"/>
    <w:rsid w:val="006A7E3C"/>
    <w:rsid w:val="006B019E"/>
    <w:rsid w:val="006B04D5"/>
    <w:rsid w:val="006B1A01"/>
    <w:rsid w:val="006B3411"/>
    <w:rsid w:val="006B6AAC"/>
    <w:rsid w:val="006B7255"/>
    <w:rsid w:val="006B79B5"/>
    <w:rsid w:val="006C09DF"/>
    <w:rsid w:val="006C0B5D"/>
    <w:rsid w:val="006C58B1"/>
    <w:rsid w:val="006C69CD"/>
    <w:rsid w:val="006C6D49"/>
    <w:rsid w:val="006C791B"/>
    <w:rsid w:val="006C79DD"/>
    <w:rsid w:val="006D0F47"/>
    <w:rsid w:val="006D1C6C"/>
    <w:rsid w:val="006D1E35"/>
    <w:rsid w:val="006D2A96"/>
    <w:rsid w:val="006D3A66"/>
    <w:rsid w:val="006D627C"/>
    <w:rsid w:val="006D6299"/>
    <w:rsid w:val="006D7659"/>
    <w:rsid w:val="006D7AC9"/>
    <w:rsid w:val="006E058F"/>
    <w:rsid w:val="006E11DE"/>
    <w:rsid w:val="006E1B05"/>
    <w:rsid w:val="006E3C6B"/>
    <w:rsid w:val="006E4FDD"/>
    <w:rsid w:val="006F1091"/>
    <w:rsid w:val="006F16CC"/>
    <w:rsid w:val="006F17F1"/>
    <w:rsid w:val="006F188C"/>
    <w:rsid w:val="006F2280"/>
    <w:rsid w:val="006F36AD"/>
    <w:rsid w:val="006F3AAA"/>
    <w:rsid w:val="006F468A"/>
    <w:rsid w:val="006F5C17"/>
    <w:rsid w:val="006F7FAF"/>
    <w:rsid w:val="00700360"/>
    <w:rsid w:val="0070063A"/>
    <w:rsid w:val="00702406"/>
    <w:rsid w:val="007029C7"/>
    <w:rsid w:val="007032DB"/>
    <w:rsid w:val="007048B7"/>
    <w:rsid w:val="007055D8"/>
    <w:rsid w:val="007056B2"/>
    <w:rsid w:val="00705AA6"/>
    <w:rsid w:val="007101D7"/>
    <w:rsid w:val="00710731"/>
    <w:rsid w:val="00714817"/>
    <w:rsid w:val="00717665"/>
    <w:rsid w:val="00717C7B"/>
    <w:rsid w:val="00721DFA"/>
    <w:rsid w:val="007225ED"/>
    <w:rsid w:val="007229F2"/>
    <w:rsid w:val="00722B5B"/>
    <w:rsid w:val="00722C0F"/>
    <w:rsid w:val="00723B2F"/>
    <w:rsid w:val="00723BCD"/>
    <w:rsid w:val="00725252"/>
    <w:rsid w:val="00725CA9"/>
    <w:rsid w:val="007270E1"/>
    <w:rsid w:val="007271F9"/>
    <w:rsid w:val="007273EA"/>
    <w:rsid w:val="0073055F"/>
    <w:rsid w:val="00732769"/>
    <w:rsid w:val="007350DA"/>
    <w:rsid w:val="00735413"/>
    <w:rsid w:val="00737E8F"/>
    <w:rsid w:val="00737EAD"/>
    <w:rsid w:val="0074071B"/>
    <w:rsid w:val="0074137A"/>
    <w:rsid w:val="00742F74"/>
    <w:rsid w:val="0074422A"/>
    <w:rsid w:val="00745A16"/>
    <w:rsid w:val="007507FF"/>
    <w:rsid w:val="0075088D"/>
    <w:rsid w:val="00751AD9"/>
    <w:rsid w:val="00752E65"/>
    <w:rsid w:val="00753133"/>
    <w:rsid w:val="00753371"/>
    <w:rsid w:val="00753C23"/>
    <w:rsid w:val="00755BB3"/>
    <w:rsid w:val="00760C77"/>
    <w:rsid w:val="00762553"/>
    <w:rsid w:val="0076279C"/>
    <w:rsid w:val="00763D7F"/>
    <w:rsid w:val="0076466B"/>
    <w:rsid w:val="00764741"/>
    <w:rsid w:val="00771215"/>
    <w:rsid w:val="00771750"/>
    <w:rsid w:val="00772025"/>
    <w:rsid w:val="00773429"/>
    <w:rsid w:val="00773EF6"/>
    <w:rsid w:val="00775CA1"/>
    <w:rsid w:val="00775D01"/>
    <w:rsid w:val="0078111A"/>
    <w:rsid w:val="00784C47"/>
    <w:rsid w:val="00785F6B"/>
    <w:rsid w:val="00786F40"/>
    <w:rsid w:val="00787E9D"/>
    <w:rsid w:val="0079001C"/>
    <w:rsid w:val="007931B9"/>
    <w:rsid w:val="0079656F"/>
    <w:rsid w:val="0079704E"/>
    <w:rsid w:val="00797582"/>
    <w:rsid w:val="007A34A5"/>
    <w:rsid w:val="007A4E93"/>
    <w:rsid w:val="007B04BD"/>
    <w:rsid w:val="007B08F0"/>
    <w:rsid w:val="007B2F1E"/>
    <w:rsid w:val="007B51DD"/>
    <w:rsid w:val="007B59C9"/>
    <w:rsid w:val="007B5CE6"/>
    <w:rsid w:val="007B739A"/>
    <w:rsid w:val="007B7F55"/>
    <w:rsid w:val="007C1CAE"/>
    <w:rsid w:val="007C3D06"/>
    <w:rsid w:val="007C470D"/>
    <w:rsid w:val="007C7B25"/>
    <w:rsid w:val="007D3E72"/>
    <w:rsid w:val="007D4267"/>
    <w:rsid w:val="007D4DE4"/>
    <w:rsid w:val="007D55FE"/>
    <w:rsid w:val="007D58C1"/>
    <w:rsid w:val="007D65D1"/>
    <w:rsid w:val="007E0D96"/>
    <w:rsid w:val="007E0E67"/>
    <w:rsid w:val="007E0F0E"/>
    <w:rsid w:val="007E197D"/>
    <w:rsid w:val="007E22E4"/>
    <w:rsid w:val="007E2A29"/>
    <w:rsid w:val="007E53C0"/>
    <w:rsid w:val="007F6545"/>
    <w:rsid w:val="00800DED"/>
    <w:rsid w:val="00801A7C"/>
    <w:rsid w:val="008035D3"/>
    <w:rsid w:val="00803F82"/>
    <w:rsid w:val="00806E15"/>
    <w:rsid w:val="008100C6"/>
    <w:rsid w:val="008101D0"/>
    <w:rsid w:val="0081088B"/>
    <w:rsid w:val="00811022"/>
    <w:rsid w:val="00812CC7"/>
    <w:rsid w:val="0081372D"/>
    <w:rsid w:val="00813A47"/>
    <w:rsid w:val="008156E2"/>
    <w:rsid w:val="008165CC"/>
    <w:rsid w:val="008170B7"/>
    <w:rsid w:val="008174FE"/>
    <w:rsid w:val="00820411"/>
    <w:rsid w:val="00820B68"/>
    <w:rsid w:val="00820F92"/>
    <w:rsid w:val="00823CFF"/>
    <w:rsid w:val="0082498D"/>
    <w:rsid w:val="00832F89"/>
    <w:rsid w:val="00833378"/>
    <w:rsid w:val="0083388A"/>
    <w:rsid w:val="00834606"/>
    <w:rsid w:val="008351EF"/>
    <w:rsid w:val="00835EC3"/>
    <w:rsid w:val="00836B5B"/>
    <w:rsid w:val="00836C4A"/>
    <w:rsid w:val="00837EAF"/>
    <w:rsid w:val="008446DD"/>
    <w:rsid w:val="00844D17"/>
    <w:rsid w:val="0084737E"/>
    <w:rsid w:val="00847934"/>
    <w:rsid w:val="00847C2A"/>
    <w:rsid w:val="008509AE"/>
    <w:rsid w:val="00851E4C"/>
    <w:rsid w:val="008529C4"/>
    <w:rsid w:val="00852BEC"/>
    <w:rsid w:val="00854794"/>
    <w:rsid w:val="00856E4E"/>
    <w:rsid w:val="00862DC5"/>
    <w:rsid w:val="00864330"/>
    <w:rsid w:val="00864D14"/>
    <w:rsid w:val="00865788"/>
    <w:rsid w:val="0086579B"/>
    <w:rsid w:val="00865E1C"/>
    <w:rsid w:val="00867441"/>
    <w:rsid w:val="008675F1"/>
    <w:rsid w:val="00867E52"/>
    <w:rsid w:val="0087084D"/>
    <w:rsid w:val="00870EAB"/>
    <w:rsid w:val="00871960"/>
    <w:rsid w:val="00874204"/>
    <w:rsid w:val="00876138"/>
    <w:rsid w:val="0087656B"/>
    <w:rsid w:val="00877186"/>
    <w:rsid w:val="00877FD8"/>
    <w:rsid w:val="0088099D"/>
    <w:rsid w:val="00882451"/>
    <w:rsid w:val="00884652"/>
    <w:rsid w:val="008862CF"/>
    <w:rsid w:val="008910EA"/>
    <w:rsid w:val="00891856"/>
    <w:rsid w:val="008935C3"/>
    <w:rsid w:val="00893B87"/>
    <w:rsid w:val="00893CF2"/>
    <w:rsid w:val="00894770"/>
    <w:rsid w:val="0089507C"/>
    <w:rsid w:val="00895698"/>
    <w:rsid w:val="00896790"/>
    <w:rsid w:val="00896A9F"/>
    <w:rsid w:val="008A0F14"/>
    <w:rsid w:val="008A1236"/>
    <w:rsid w:val="008A6FD8"/>
    <w:rsid w:val="008A7EEF"/>
    <w:rsid w:val="008B11DE"/>
    <w:rsid w:val="008B2442"/>
    <w:rsid w:val="008B2AC1"/>
    <w:rsid w:val="008B4064"/>
    <w:rsid w:val="008B5C8E"/>
    <w:rsid w:val="008B78D5"/>
    <w:rsid w:val="008C294F"/>
    <w:rsid w:val="008C339A"/>
    <w:rsid w:val="008C361C"/>
    <w:rsid w:val="008C4371"/>
    <w:rsid w:val="008C68C4"/>
    <w:rsid w:val="008C6FC3"/>
    <w:rsid w:val="008D032D"/>
    <w:rsid w:val="008D1F98"/>
    <w:rsid w:val="008D3890"/>
    <w:rsid w:val="008D5FFC"/>
    <w:rsid w:val="008D7051"/>
    <w:rsid w:val="008D78ED"/>
    <w:rsid w:val="008D7F96"/>
    <w:rsid w:val="008E1DB3"/>
    <w:rsid w:val="008E6140"/>
    <w:rsid w:val="008E6502"/>
    <w:rsid w:val="008F2D9E"/>
    <w:rsid w:val="008F36A9"/>
    <w:rsid w:val="008F3B50"/>
    <w:rsid w:val="008F40BB"/>
    <w:rsid w:val="008F48D4"/>
    <w:rsid w:val="008F4968"/>
    <w:rsid w:val="008F56D0"/>
    <w:rsid w:val="008F5914"/>
    <w:rsid w:val="008F7853"/>
    <w:rsid w:val="009006DE"/>
    <w:rsid w:val="00900852"/>
    <w:rsid w:val="0090120E"/>
    <w:rsid w:val="0090221B"/>
    <w:rsid w:val="0090235A"/>
    <w:rsid w:val="00902B27"/>
    <w:rsid w:val="00903C66"/>
    <w:rsid w:val="00903CC2"/>
    <w:rsid w:val="00903F26"/>
    <w:rsid w:val="00904240"/>
    <w:rsid w:val="00907364"/>
    <w:rsid w:val="00914A3E"/>
    <w:rsid w:val="00914B18"/>
    <w:rsid w:val="0091563C"/>
    <w:rsid w:val="0091570D"/>
    <w:rsid w:val="00915C0D"/>
    <w:rsid w:val="0092353D"/>
    <w:rsid w:val="00926EFD"/>
    <w:rsid w:val="00927316"/>
    <w:rsid w:val="009300FD"/>
    <w:rsid w:val="00930594"/>
    <w:rsid w:val="009319DA"/>
    <w:rsid w:val="00931E8F"/>
    <w:rsid w:val="009335B6"/>
    <w:rsid w:val="00933AEC"/>
    <w:rsid w:val="00933DAC"/>
    <w:rsid w:val="00933EF9"/>
    <w:rsid w:val="00934CB3"/>
    <w:rsid w:val="009350C0"/>
    <w:rsid w:val="00935475"/>
    <w:rsid w:val="00936468"/>
    <w:rsid w:val="00936C98"/>
    <w:rsid w:val="0094215F"/>
    <w:rsid w:val="009433B6"/>
    <w:rsid w:val="00943C9A"/>
    <w:rsid w:val="00945133"/>
    <w:rsid w:val="00945C45"/>
    <w:rsid w:val="00945DF4"/>
    <w:rsid w:val="00947368"/>
    <w:rsid w:val="009476D3"/>
    <w:rsid w:val="009538B8"/>
    <w:rsid w:val="00956CF3"/>
    <w:rsid w:val="00956E80"/>
    <w:rsid w:val="0096096F"/>
    <w:rsid w:val="009612E0"/>
    <w:rsid w:val="009622D0"/>
    <w:rsid w:val="00971186"/>
    <w:rsid w:val="00971ADE"/>
    <w:rsid w:val="00971BEC"/>
    <w:rsid w:val="00972767"/>
    <w:rsid w:val="009729B1"/>
    <w:rsid w:val="00972CD3"/>
    <w:rsid w:val="0097449D"/>
    <w:rsid w:val="00976DFA"/>
    <w:rsid w:val="0097787C"/>
    <w:rsid w:val="00980A5B"/>
    <w:rsid w:val="00980FF0"/>
    <w:rsid w:val="0098112E"/>
    <w:rsid w:val="00981607"/>
    <w:rsid w:val="00984045"/>
    <w:rsid w:val="009843A9"/>
    <w:rsid w:val="00985212"/>
    <w:rsid w:val="00987105"/>
    <w:rsid w:val="00990590"/>
    <w:rsid w:val="00992387"/>
    <w:rsid w:val="0099248F"/>
    <w:rsid w:val="009A2FEE"/>
    <w:rsid w:val="009A3125"/>
    <w:rsid w:val="009A3F88"/>
    <w:rsid w:val="009A49E8"/>
    <w:rsid w:val="009A4BD9"/>
    <w:rsid w:val="009A7BF9"/>
    <w:rsid w:val="009B2437"/>
    <w:rsid w:val="009B4E16"/>
    <w:rsid w:val="009B6E50"/>
    <w:rsid w:val="009B73BC"/>
    <w:rsid w:val="009C02C1"/>
    <w:rsid w:val="009C107E"/>
    <w:rsid w:val="009C1878"/>
    <w:rsid w:val="009C1E12"/>
    <w:rsid w:val="009C3B1B"/>
    <w:rsid w:val="009C6042"/>
    <w:rsid w:val="009C7023"/>
    <w:rsid w:val="009D067E"/>
    <w:rsid w:val="009D21AC"/>
    <w:rsid w:val="009D4CF3"/>
    <w:rsid w:val="009D63B5"/>
    <w:rsid w:val="009D7DCC"/>
    <w:rsid w:val="009E019C"/>
    <w:rsid w:val="009E2150"/>
    <w:rsid w:val="009E31B5"/>
    <w:rsid w:val="009E3D93"/>
    <w:rsid w:val="009E3D9F"/>
    <w:rsid w:val="009E4264"/>
    <w:rsid w:val="009E580F"/>
    <w:rsid w:val="009E7212"/>
    <w:rsid w:val="009E7AAD"/>
    <w:rsid w:val="009F0653"/>
    <w:rsid w:val="009F1284"/>
    <w:rsid w:val="009F17EF"/>
    <w:rsid w:val="009F1C54"/>
    <w:rsid w:val="009F1ED5"/>
    <w:rsid w:val="009F3680"/>
    <w:rsid w:val="009F4F5F"/>
    <w:rsid w:val="009F52AA"/>
    <w:rsid w:val="009F52B6"/>
    <w:rsid w:val="009F5AEC"/>
    <w:rsid w:val="009F64AB"/>
    <w:rsid w:val="009F6754"/>
    <w:rsid w:val="009F77EA"/>
    <w:rsid w:val="00A00271"/>
    <w:rsid w:val="00A00BA0"/>
    <w:rsid w:val="00A01672"/>
    <w:rsid w:val="00A05F2E"/>
    <w:rsid w:val="00A066FF"/>
    <w:rsid w:val="00A0695C"/>
    <w:rsid w:val="00A0749F"/>
    <w:rsid w:val="00A079F0"/>
    <w:rsid w:val="00A07FC3"/>
    <w:rsid w:val="00A1087D"/>
    <w:rsid w:val="00A10F8E"/>
    <w:rsid w:val="00A11026"/>
    <w:rsid w:val="00A12686"/>
    <w:rsid w:val="00A15BFD"/>
    <w:rsid w:val="00A2276E"/>
    <w:rsid w:val="00A23018"/>
    <w:rsid w:val="00A254E8"/>
    <w:rsid w:val="00A26721"/>
    <w:rsid w:val="00A27DA5"/>
    <w:rsid w:val="00A30DD6"/>
    <w:rsid w:val="00A31516"/>
    <w:rsid w:val="00A315DD"/>
    <w:rsid w:val="00A3420B"/>
    <w:rsid w:val="00A3444D"/>
    <w:rsid w:val="00A36AEC"/>
    <w:rsid w:val="00A36C76"/>
    <w:rsid w:val="00A37D4C"/>
    <w:rsid w:val="00A4112C"/>
    <w:rsid w:val="00A419BE"/>
    <w:rsid w:val="00A43ECB"/>
    <w:rsid w:val="00A47CCC"/>
    <w:rsid w:val="00A47D04"/>
    <w:rsid w:val="00A51150"/>
    <w:rsid w:val="00A5273B"/>
    <w:rsid w:val="00A527A3"/>
    <w:rsid w:val="00A52D46"/>
    <w:rsid w:val="00A53620"/>
    <w:rsid w:val="00A53D2D"/>
    <w:rsid w:val="00A54410"/>
    <w:rsid w:val="00A61E5E"/>
    <w:rsid w:val="00A63E8D"/>
    <w:rsid w:val="00A65940"/>
    <w:rsid w:val="00A660D4"/>
    <w:rsid w:val="00A66276"/>
    <w:rsid w:val="00A66E3D"/>
    <w:rsid w:val="00A718FB"/>
    <w:rsid w:val="00A720A2"/>
    <w:rsid w:val="00A72939"/>
    <w:rsid w:val="00A73126"/>
    <w:rsid w:val="00A736DF"/>
    <w:rsid w:val="00A73A9F"/>
    <w:rsid w:val="00A770E6"/>
    <w:rsid w:val="00A77588"/>
    <w:rsid w:val="00A81CC5"/>
    <w:rsid w:val="00A8351D"/>
    <w:rsid w:val="00A83798"/>
    <w:rsid w:val="00A877AE"/>
    <w:rsid w:val="00A87BC9"/>
    <w:rsid w:val="00A923C5"/>
    <w:rsid w:val="00A943B9"/>
    <w:rsid w:val="00A957AD"/>
    <w:rsid w:val="00AA0649"/>
    <w:rsid w:val="00AA0B7E"/>
    <w:rsid w:val="00AA35DA"/>
    <w:rsid w:val="00AA5ED6"/>
    <w:rsid w:val="00AA6C20"/>
    <w:rsid w:val="00AA7242"/>
    <w:rsid w:val="00AB1DFF"/>
    <w:rsid w:val="00AB3EBF"/>
    <w:rsid w:val="00AB5126"/>
    <w:rsid w:val="00AB5A1A"/>
    <w:rsid w:val="00AB6E2E"/>
    <w:rsid w:val="00AC04F0"/>
    <w:rsid w:val="00AC10B0"/>
    <w:rsid w:val="00AC398F"/>
    <w:rsid w:val="00AC4148"/>
    <w:rsid w:val="00AC76E2"/>
    <w:rsid w:val="00AC7D1C"/>
    <w:rsid w:val="00AD269B"/>
    <w:rsid w:val="00AD7262"/>
    <w:rsid w:val="00AD79B7"/>
    <w:rsid w:val="00AD7BB0"/>
    <w:rsid w:val="00AE1DB7"/>
    <w:rsid w:val="00AE2A1E"/>
    <w:rsid w:val="00AE427D"/>
    <w:rsid w:val="00AE641E"/>
    <w:rsid w:val="00AE67D4"/>
    <w:rsid w:val="00AF0D9D"/>
    <w:rsid w:val="00AF1996"/>
    <w:rsid w:val="00AF2562"/>
    <w:rsid w:val="00AF2A4E"/>
    <w:rsid w:val="00AF67DA"/>
    <w:rsid w:val="00AF6AC6"/>
    <w:rsid w:val="00B00308"/>
    <w:rsid w:val="00B01000"/>
    <w:rsid w:val="00B02F7C"/>
    <w:rsid w:val="00B0452D"/>
    <w:rsid w:val="00B04E0B"/>
    <w:rsid w:val="00B06C2A"/>
    <w:rsid w:val="00B10939"/>
    <w:rsid w:val="00B124C5"/>
    <w:rsid w:val="00B17180"/>
    <w:rsid w:val="00B21298"/>
    <w:rsid w:val="00B2184C"/>
    <w:rsid w:val="00B2290F"/>
    <w:rsid w:val="00B2468F"/>
    <w:rsid w:val="00B27402"/>
    <w:rsid w:val="00B314B2"/>
    <w:rsid w:val="00B31619"/>
    <w:rsid w:val="00B31971"/>
    <w:rsid w:val="00B31ACE"/>
    <w:rsid w:val="00B3282D"/>
    <w:rsid w:val="00B343B2"/>
    <w:rsid w:val="00B34D23"/>
    <w:rsid w:val="00B34F77"/>
    <w:rsid w:val="00B35230"/>
    <w:rsid w:val="00B412BC"/>
    <w:rsid w:val="00B41B55"/>
    <w:rsid w:val="00B41DED"/>
    <w:rsid w:val="00B45B35"/>
    <w:rsid w:val="00B4642D"/>
    <w:rsid w:val="00B50B3B"/>
    <w:rsid w:val="00B51EC0"/>
    <w:rsid w:val="00B52A49"/>
    <w:rsid w:val="00B52F73"/>
    <w:rsid w:val="00B54D1F"/>
    <w:rsid w:val="00B56E39"/>
    <w:rsid w:val="00B6406B"/>
    <w:rsid w:val="00B66183"/>
    <w:rsid w:val="00B66520"/>
    <w:rsid w:val="00B7603B"/>
    <w:rsid w:val="00B76C9E"/>
    <w:rsid w:val="00B80AFC"/>
    <w:rsid w:val="00B85057"/>
    <w:rsid w:val="00B8530A"/>
    <w:rsid w:val="00B869DF"/>
    <w:rsid w:val="00B8710B"/>
    <w:rsid w:val="00B91097"/>
    <w:rsid w:val="00B91733"/>
    <w:rsid w:val="00B93F93"/>
    <w:rsid w:val="00B94344"/>
    <w:rsid w:val="00B94CFF"/>
    <w:rsid w:val="00B96F8E"/>
    <w:rsid w:val="00B9717B"/>
    <w:rsid w:val="00BA0634"/>
    <w:rsid w:val="00BA0B48"/>
    <w:rsid w:val="00BA0FDD"/>
    <w:rsid w:val="00BA215A"/>
    <w:rsid w:val="00BA3FDA"/>
    <w:rsid w:val="00BA4CEC"/>
    <w:rsid w:val="00BA4E70"/>
    <w:rsid w:val="00BA5FC5"/>
    <w:rsid w:val="00BA73AF"/>
    <w:rsid w:val="00BA768A"/>
    <w:rsid w:val="00BA7D78"/>
    <w:rsid w:val="00BB0445"/>
    <w:rsid w:val="00BB2CD2"/>
    <w:rsid w:val="00BB2E4D"/>
    <w:rsid w:val="00BB60A8"/>
    <w:rsid w:val="00BB7302"/>
    <w:rsid w:val="00BB7575"/>
    <w:rsid w:val="00BB78F0"/>
    <w:rsid w:val="00BB7ACB"/>
    <w:rsid w:val="00BC053D"/>
    <w:rsid w:val="00BC1696"/>
    <w:rsid w:val="00BC3C04"/>
    <w:rsid w:val="00BC55A2"/>
    <w:rsid w:val="00BC5CFC"/>
    <w:rsid w:val="00BC61A0"/>
    <w:rsid w:val="00BD1272"/>
    <w:rsid w:val="00BD2989"/>
    <w:rsid w:val="00BD2CFE"/>
    <w:rsid w:val="00BD3048"/>
    <w:rsid w:val="00BD3D8B"/>
    <w:rsid w:val="00BD3EDA"/>
    <w:rsid w:val="00BD4D11"/>
    <w:rsid w:val="00BD5F5C"/>
    <w:rsid w:val="00BE201F"/>
    <w:rsid w:val="00BE219E"/>
    <w:rsid w:val="00BE3AEB"/>
    <w:rsid w:val="00BE3D62"/>
    <w:rsid w:val="00BE4300"/>
    <w:rsid w:val="00BE4378"/>
    <w:rsid w:val="00BE4E81"/>
    <w:rsid w:val="00BE5E08"/>
    <w:rsid w:val="00BE726E"/>
    <w:rsid w:val="00BE74C4"/>
    <w:rsid w:val="00BE7BAD"/>
    <w:rsid w:val="00BF0921"/>
    <w:rsid w:val="00BF0CF9"/>
    <w:rsid w:val="00BF14F5"/>
    <w:rsid w:val="00BF2A54"/>
    <w:rsid w:val="00BF566E"/>
    <w:rsid w:val="00BF6FD9"/>
    <w:rsid w:val="00BF7273"/>
    <w:rsid w:val="00BF7924"/>
    <w:rsid w:val="00C00DBD"/>
    <w:rsid w:val="00C016AF"/>
    <w:rsid w:val="00C02F62"/>
    <w:rsid w:val="00C03E5D"/>
    <w:rsid w:val="00C0445D"/>
    <w:rsid w:val="00C07C9A"/>
    <w:rsid w:val="00C10B6B"/>
    <w:rsid w:val="00C11E76"/>
    <w:rsid w:val="00C12DE6"/>
    <w:rsid w:val="00C13162"/>
    <w:rsid w:val="00C13C34"/>
    <w:rsid w:val="00C141A9"/>
    <w:rsid w:val="00C14943"/>
    <w:rsid w:val="00C15479"/>
    <w:rsid w:val="00C166DB"/>
    <w:rsid w:val="00C16A26"/>
    <w:rsid w:val="00C16AFD"/>
    <w:rsid w:val="00C16E5B"/>
    <w:rsid w:val="00C24A22"/>
    <w:rsid w:val="00C24E26"/>
    <w:rsid w:val="00C2536B"/>
    <w:rsid w:val="00C255DE"/>
    <w:rsid w:val="00C256FC"/>
    <w:rsid w:val="00C26143"/>
    <w:rsid w:val="00C276AA"/>
    <w:rsid w:val="00C3078C"/>
    <w:rsid w:val="00C3149B"/>
    <w:rsid w:val="00C3184B"/>
    <w:rsid w:val="00C3189C"/>
    <w:rsid w:val="00C31B49"/>
    <w:rsid w:val="00C35299"/>
    <w:rsid w:val="00C3702C"/>
    <w:rsid w:val="00C372E7"/>
    <w:rsid w:val="00C41CB5"/>
    <w:rsid w:val="00C43ACC"/>
    <w:rsid w:val="00C44011"/>
    <w:rsid w:val="00C46B93"/>
    <w:rsid w:val="00C47566"/>
    <w:rsid w:val="00C5143C"/>
    <w:rsid w:val="00C51B58"/>
    <w:rsid w:val="00C524AE"/>
    <w:rsid w:val="00C52DE2"/>
    <w:rsid w:val="00C538B0"/>
    <w:rsid w:val="00C538D8"/>
    <w:rsid w:val="00C53D27"/>
    <w:rsid w:val="00C559AF"/>
    <w:rsid w:val="00C60057"/>
    <w:rsid w:val="00C6174F"/>
    <w:rsid w:val="00C6290F"/>
    <w:rsid w:val="00C63279"/>
    <w:rsid w:val="00C647A5"/>
    <w:rsid w:val="00C661AA"/>
    <w:rsid w:val="00C67427"/>
    <w:rsid w:val="00C67E1D"/>
    <w:rsid w:val="00C70C2B"/>
    <w:rsid w:val="00C73088"/>
    <w:rsid w:val="00C730E6"/>
    <w:rsid w:val="00C73D42"/>
    <w:rsid w:val="00C744F1"/>
    <w:rsid w:val="00C74B2D"/>
    <w:rsid w:val="00C81044"/>
    <w:rsid w:val="00C840C6"/>
    <w:rsid w:val="00C841C6"/>
    <w:rsid w:val="00C8712B"/>
    <w:rsid w:val="00C91213"/>
    <w:rsid w:val="00C9245C"/>
    <w:rsid w:val="00C924C0"/>
    <w:rsid w:val="00C963D5"/>
    <w:rsid w:val="00C972C2"/>
    <w:rsid w:val="00CA00DE"/>
    <w:rsid w:val="00CA1324"/>
    <w:rsid w:val="00CA2341"/>
    <w:rsid w:val="00CA25BA"/>
    <w:rsid w:val="00CA40EF"/>
    <w:rsid w:val="00CA4498"/>
    <w:rsid w:val="00CA4E6E"/>
    <w:rsid w:val="00CA662A"/>
    <w:rsid w:val="00CA68EB"/>
    <w:rsid w:val="00CB013C"/>
    <w:rsid w:val="00CB01B3"/>
    <w:rsid w:val="00CB2D45"/>
    <w:rsid w:val="00CB2E63"/>
    <w:rsid w:val="00CB389E"/>
    <w:rsid w:val="00CB5084"/>
    <w:rsid w:val="00CB5EEF"/>
    <w:rsid w:val="00CB6556"/>
    <w:rsid w:val="00CB7310"/>
    <w:rsid w:val="00CC0DDE"/>
    <w:rsid w:val="00CC0E8C"/>
    <w:rsid w:val="00CC1C9D"/>
    <w:rsid w:val="00CC211B"/>
    <w:rsid w:val="00CC3178"/>
    <w:rsid w:val="00CC6BC6"/>
    <w:rsid w:val="00CD12E2"/>
    <w:rsid w:val="00CD1D84"/>
    <w:rsid w:val="00CD3EDC"/>
    <w:rsid w:val="00CD61D8"/>
    <w:rsid w:val="00CD6669"/>
    <w:rsid w:val="00CE0318"/>
    <w:rsid w:val="00CE06E0"/>
    <w:rsid w:val="00CE232F"/>
    <w:rsid w:val="00CE2532"/>
    <w:rsid w:val="00CE360D"/>
    <w:rsid w:val="00CE3C51"/>
    <w:rsid w:val="00CE461F"/>
    <w:rsid w:val="00CE53C8"/>
    <w:rsid w:val="00CE62B1"/>
    <w:rsid w:val="00CE6A11"/>
    <w:rsid w:val="00CE6BA1"/>
    <w:rsid w:val="00CE7777"/>
    <w:rsid w:val="00CF09EB"/>
    <w:rsid w:val="00CF1090"/>
    <w:rsid w:val="00CF1ED2"/>
    <w:rsid w:val="00CF2E0A"/>
    <w:rsid w:val="00CF31FB"/>
    <w:rsid w:val="00CF4D7C"/>
    <w:rsid w:val="00CF5AEF"/>
    <w:rsid w:val="00CF7145"/>
    <w:rsid w:val="00D01DE1"/>
    <w:rsid w:val="00D023C6"/>
    <w:rsid w:val="00D04F11"/>
    <w:rsid w:val="00D079DE"/>
    <w:rsid w:val="00D10692"/>
    <w:rsid w:val="00D10CD3"/>
    <w:rsid w:val="00D12398"/>
    <w:rsid w:val="00D12C6C"/>
    <w:rsid w:val="00D12E59"/>
    <w:rsid w:val="00D13167"/>
    <w:rsid w:val="00D131C0"/>
    <w:rsid w:val="00D13586"/>
    <w:rsid w:val="00D1424F"/>
    <w:rsid w:val="00D16767"/>
    <w:rsid w:val="00D177A0"/>
    <w:rsid w:val="00D178E9"/>
    <w:rsid w:val="00D201FF"/>
    <w:rsid w:val="00D2052C"/>
    <w:rsid w:val="00D21091"/>
    <w:rsid w:val="00D22BDA"/>
    <w:rsid w:val="00D230B7"/>
    <w:rsid w:val="00D25E92"/>
    <w:rsid w:val="00D27BFA"/>
    <w:rsid w:val="00D315F5"/>
    <w:rsid w:val="00D322FF"/>
    <w:rsid w:val="00D33B8D"/>
    <w:rsid w:val="00D36E1A"/>
    <w:rsid w:val="00D376FA"/>
    <w:rsid w:val="00D453D2"/>
    <w:rsid w:val="00D45829"/>
    <w:rsid w:val="00D4670D"/>
    <w:rsid w:val="00D47183"/>
    <w:rsid w:val="00D533BC"/>
    <w:rsid w:val="00D53C76"/>
    <w:rsid w:val="00D53C7F"/>
    <w:rsid w:val="00D54C08"/>
    <w:rsid w:val="00D558BD"/>
    <w:rsid w:val="00D55A2B"/>
    <w:rsid w:val="00D576FE"/>
    <w:rsid w:val="00D62C9B"/>
    <w:rsid w:val="00D62D76"/>
    <w:rsid w:val="00D653DC"/>
    <w:rsid w:val="00D676A3"/>
    <w:rsid w:val="00D679F8"/>
    <w:rsid w:val="00D67A5A"/>
    <w:rsid w:val="00D705B7"/>
    <w:rsid w:val="00D7108A"/>
    <w:rsid w:val="00D71503"/>
    <w:rsid w:val="00D71D83"/>
    <w:rsid w:val="00D7390C"/>
    <w:rsid w:val="00D73C25"/>
    <w:rsid w:val="00D7496F"/>
    <w:rsid w:val="00D749CC"/>
    <w:rsid w:val="00D74E68"/>
    <w:rsid w:val="00D74EA4"/>
    <w:rsid w:val="00D76550"/>
    <w:rsid w:val="00D76979"/>
    <w:rsid w:val="00D770F1"/>
    <w:rsid w:val="00D77729"/>
    <w:rsid w:val="00D803DF"/>
    <w:rsid w:val="00D81C75"/>
    <w:rsid w:val="00D82376"/>
    <w:rsid w:val="00D82444"/>
    <w:rsid w:val="00D84A0A"/>
    <w:rsid w:val="00D852EF"/>
    <w:rsid w:val="00D90F2A"/>
    <w:rsid w:val="00D92382"/>
    <w:rsid w:val="00D94E20"/>
    <w:rsid w:val="00DA0B40"/>
    <w:rsid w:val="00DA1C0C"/>
    <w:rsid w:val="00DA1E42"/>
    <w:rsid w:val="00DA3E33"/>
    <w:rsid w:val="00DA49F7"/>
    <w:rsid w:val="00DA5CC5"/>
    <w:rsid w:val="00DA5DF9"/>
    <w:rsid w:val="00DA6921"/>
    <w:rsid w:val="00DB04C8"/>
    <w:rsid w:val="00DB04F5"/>
    <w:rsid w:val="00DB5CF9"/>
    <w:rsid w:val="00DB6CB1"/>
    <w:rsid w:val="00DB7047"/>
    <w:rsid w:val="00DB75F1"/>
    <w:rsid w:val="00DB7956"/>
    <w:rsid w:val="00DC073E"/>
    <w:rsid w:val="00DC0807"/>
    <w:rsid w:val="00DC0C34"/>
    <w:rsid w:val="00DC1743"/>
    <w:rsid w:val="00DC311D"/>
    <w:rsid w:val="00DC72D2"/>
    <w:rsid w:val="00DC72E7"/>
    <w:rsid w:val="00DD00E8"/>
    <w:rsid w:val="00DD1582"/>
    <w:rsid w:val="00DD2A42"/>
    <w:rsid w:val="00DD3451"/>
    <w:rsid w:val="00DD4165"/>
    <w:rsid w:val="00DD5EF5"/>
    <w:rsid w:val="00DD68DF"/>
    <w:rsid w:val="00DD69F0"/>
    <w:rsid w:val="00DE0923"/>
    <w:rsid w:val="00DE2E6F"/>
    <w:rsid w:val="00DE4689"/>
    <w:rsid w:val="00DF01FD"/>
    <w:rsid w:val="00DF07BC"/>
    <w:rsid w:val="00DF0B03"/>
    <w:rsid w:val="00DF0F5C"/>
    <w:rsid w:val="00DF12C2"/>
    <w:rsid w:val="00DF153B"/>
    <w:rsid w:val="00DF1B08"/>
    <w:rsid w:val="00DF29A6"/>
    <w:rsid w:val="00DF2AD0"/>
    <w:rsid w:val="00DF2FB0"/>
    <w:rsid w:val="00E01CC7"/>
    <w:rsid w:val="00E01F5D"/>
    <w:rsid w:val="00E031A0"/>
    <w:rsid w:val="00E03690"/>
    <w:rsid w:val="00E0416F"/>
    <w:rsid w:val="00E05BBC"/>
    <w:rsid w:val="00E05F57"/>
    <w:rsid w:val="00E07820"/>
    <w:rsid w:val="00E11065"/>
    <w:rsid w:val="00E12FFE"/>
    <w:rsid w:val="00E134F3"/>
    <w:rsid w:val="00E13A58"/>
    <w:rsid w:val="00E15CDB"/>
    <w:rsid w:val="00E16FAF"/>
    <w:rsid w:val="00E20E3B"/>
    <w:rsid w:val="00E21F75"/>
    <w:rsid w:val="00E232BC"/>
    <w:rsid w:val="00E24E95"/>
    <w:rsid w:val="00E25FE8"/>
    <w:rsid w:val="00E30086"/>
    <w:rsid w:val="00E306A3"/>
    <w:rsid w:val="00E34F18"/>
    <w:rsid w:val="00E36596"/>
    <w:rsid w:val="00E36B5C"/>
    <w:rsid w:val="00E3708A"/>
    <w:rsid w:val="00E4015C"/>
    <w:rsid w:val="00E40652"/>
    <w:rsid w:val="00E4415C"/>
    <w:rsid w:val="00E4563E"/>
    <w:rsid w:val="00E4570B"/>
    <w:rsid w:val="00E46D56"/>
    <w:rsid w:val="00E506FD"/>
    <w:rsid w:val="00E509DC"/>
    <w:rsid w:val="00E51AD8"/>
    <w:rsid w:val="00E53A07"/>
    <w:rsid w:val="00E5588E"/>
    <w:rsid w:val="00E561AC"/>
    <w:rsid w:val="00E5782F"/>
    <w:rsid w:val="00E57A6F"/>
    <w:rsid w:val="00E60BB8"/>
    <w:rsid w:val="00E61BE4"/>
    <w:rsid w:val="00E62B39"/>
    <w:rsid w:val="00E62F18"/>
    <w:rsid w:val="00E63217"/>
    <w:rsid w:val="00E63944"/>
    <w:rsid w:val="00E63989"/>
    <w:rsid w:val="00E64C8C"/>
    <w:rsid w:val="00E66A7D"/>
    <w:rsid w:val="00E66CA9"/>
    <w:rsid w:val="00E67BB2"/>
    <w:rsid w:val="00E7011B"/>
    <w:rsid w:val="00E742C7"/>
    <w:rsid w:val="00E749DD"/>
    <w:rsid w:val="00E769ED"/>
    <w:rsid w:val="00E77252"/>
    <w:rsid w:val="00E77319"/>
    <w:rsid w:val="00E77FD7"/>
    <w:rsid w:val="00E819CB"/>
    <w:rsid w:val="00E81FF6"/>
    <w:rsid w:val="00E82B9E"/>
    <w:rsid w:val="00E84FC1"/>
    <w:rsid w:val="00E869F8"/>
    <w:rsid w:val="00E905CE"/>
    <w:rsid w:val="00E94199"/>
    <w:rsid w:val="00E9725E"/>
    <w:rsid w:val="00EA1BFA"/>
    <w:rsid w:val="00EA21A5"/>
    <w:rsid w:val="00EA25E2"/>
    <w:rsid w:val="00EA2E3C"/>
    <w:rsid w:val="00EA3B55"/>
    <w:rsid w:val="00EA41F9"/>
    <w:rsid w:val="00EA7ECD"/>
    <w:rsid w:val="00EB0410"/>
    <w:rsid w:val="00EB12DE"/>
    <w:rsid w:val="00EB4181"/>
    <w:rsid w:val="00EB5523"/>
    <w:rsid w:val="00EB74E6"/>
    <w:rsid w:val="00EB773D"/>
    <w:rsid w:val="00EC110C"/>
    <w:rsid w:val="00EC125C"/>
    <w:rsid w:val="00EC1F9B"/>
    <w:rsid w:val="00EC31CD"/>
    <w:rsid w:val="00EC3864"/>
    <w:rsid w:val="00EC3E7F"/>
    <w:rsid w:val="00EC4CAD"/>
    <w:rsid w:val="00EC6501"/>
    <w:rsid w:val="00EC7104"/>
    <w:rsid w:val="00ED191F"/>
    <w:rsid w:val="00ED3703"/>
    <w:rsid w:val="00ED4C47"/>
    <w:rsid w:val="00ED4F2D"/>
    <w:rsid w:val="00ED5D8A"/>
    <w:rsid w:val="00ED5DD7"/>
    <w:rsid w:val="00ED6543"/>
    <w:rsid w:val="00ED680B"/>
    <w:rsid w:val="00ED7DF6"/>
    <w:rsid w:val="00EE0AC3"/>
    <w:rsid w:val="00EE0EDC"/>
    <w:rsid w:val="00EE0F47"/>
    <w:rsid w:val="00EE25AA"/>
    <w:rsid w:val="00EE5302"/>
    <w:rsid w:val="00EE58A6"/>
    <w:rsid w:val="00EE6D32"/>
    <w:rsid w:val="00EF006F"/>
    <w:rsid w:val="00EF0CC2"/>
    <w:rsid w:val="00EF132A"/>
    <w:rsid w:val="00EF52CC"/>
    <w:rsid w:val="00EF6988"/>
    <w:rsid w:val="00EF6FE5"/>
    <w:rsid w:val="00F012D1"/>
    <w:rsid w:val="00F04566"/>
    <w:rsid w:val="00F051E9"/>
    <w:rsid w:val="00F05928"/>
    <w:rsid w:val="00F1054E"/>
    <w:rsid w:val="00F128CA"/>
    <w:rsid w:val="00F12BF2"/>
    <w:rsid w:val="00F12FF5"/>
    <w:rsid w:val="00F133BB"/>
    <w:rsid w:val="00F13DF7"/>
    <w:rsid w:val="00F143EB"/>
    <w:rsid w:val="00F1511B"/>
    <w:rsid w:val="00F1667C"/>
    <w:rsid w:val="00F17A76"/>
    <w:rsid w:val="00F2061C"/>
    <w:rsid w:val="00F21952"/>
    <w:rsid w:val="00F23487"/>
    <w:rsid w:val="00F23F48"/>
    <w:rsid w:val="00F243C4"/>
    <w:rsid w:val="00F276E1"/>
    <w:rsid w:val="00F277C5"/>
    <w:rsid w:val="00F27A3F"/>
    <w:rsid w:val="00F27ADB"/>
    <w:rsid w:val="00F27F49"/>
    <w:rsid w:val="00F34822"/>
    <w:rsid w:val="00F35C87"/>
    <w:rsid w:val="00F37EA9"/>
    <w:rsid w:val="00F4001E"/>
    <w:rsid w:val="00F40488"/>
    <w:rsid w:val="00F421AC"/>
    <w:rsid w:val="00F428BD"/>
    <w:rsid w:val="00F42A98"/>
    <w:rsid w:val="00F42F26"/>
    <w:rsid w:val="00F4630C"/>
    <w:rsid w:val="00F47551"/>
    <w:rsid w:val="00F47962"/>
    <w:rsid w:val="00F50CC4"/>
    <w:rsid w:val="00F5422A"/>
    <w:rsid w:val="00F5557B"/>
    <w:rsid w:val="00F57598"/>
    <w:rsid w:val="00F57D28"/>
    <w:rsid w:val="00F6265F"/>
    <w:rsid w:val="00F62A7A"/>
    <w:rsid w:val="00F62D64"/>
    <w:rsid w:val="00F6461E"/>
    <w:rsid w:val="00F64643"/>
    <w:rsid w:val="00F666B4"/>
    <w:rsid w:val="00F70271"/>
    <w:rsid w:val="00F7145A"/>
    <w:rsid w:val="00F7187B"/>
    <w:rsid w:val="00F73D2A"/>
    <w:rsid w:val="00F75CAB"/>
    <w:rsid w:val="00F76C95"/>
    <w:rsid w:val="00F805DE"/>
    <w:rsid w:val="00F80A21"/>
    <w:rsid w:val="00F81649"/>
    <w:rsid w:val="00F81F8E"/>
    <w:rsid w:val="00F90A80"/>
    <w:rsid w:val="00F91E67"/>
    <w:rsid w:val="00F92D22"/>
    <w:rsid w:val="00F937EB"/>
    <w:rsid w:val="00F93943"/>
    <w:rsid w:val="00F9426A"/>
    <w:rsid w:val="00F9443D"/>
    <w:rsid w:val="00F94799"/>
    <w:rsid w:val="00F94A15"/>
    <w:rsid w:val="00F96AB6"/>
    <w:rsid w:val="00F974A7"/>
    <w:rsid w:val="00F9762F"/>
    <w:rsid w:val="00F9778B"/>
    <w:rsid w:val="00F97C44"/>
    <w:rsid w:val="00FA08A2"/>
    <w:rsid w:val="00FA1489"/>
    <w:rsid w:val="00FA14DF"/>
    <w:rsid w:val="00FA3A94"/>
    <w:rsid w:val="00FA66C6"/>
    <w:rsid w:val="00FB0E17"/>
    <w:rsid w:val="00FB1734"/>
    <w:rsid w:val="00FB1C18"/>
    <w:rsid w:val="00FB265C"/>
    <w:rsid w:val="00FB50C4"/>
    <w:rsid w:val="00FB7832"/>
    <w:rsid w:val="00FC02C2"/>
    <w:rsid w:val="00FC1192"/>
    <w:rsid w:val="00FC2119"/>
    <w:rsid w:val="00FC3C6B"/>
    <w:rsid w:val="00FC6530"/>
    <w:rsid w:val="00FC6749"/>
    <w:rsid w:val="00FC6D52"/>
    <w:rsid w:val="00FC703C"/>
    <w:rsid w:val="00FC793C"/>
    <w:rsid w:val="00FC7B95"/>
    <w:rsid w:val="00FD1061"/>
    <w:rsid w:val="00FD2746"/>
    <w:rsid w:val="00FD7728"/>
    <w:rsid w:val="00FE1E56"/>
    <w:rsid w:val="00FE58E0"/>
    <w:rsid w:val="00FE6CDD"/>
    <w:rsid w:val="00FE6EE7"/>
    <w:rsid w:val="00FE7A10"/>
    <w:rsid w:val="00FF1946"/>
    <w:rsid w:val="00FF1D18"/>
    <w:rsid w:val="00FF2FA4"/>
    <w:rsid w:val="00FF5642"/>
    <w:rsid w:val="00FF5ABA"/>
    <w:rsid w:val="00FF7DF5"/>
  </w:rsids>
  <m:mathPr>
    <m:mathFont m:val="Cambria Math"/>
    <m:brkBin m:val="before"/>
    <m:brkBinSub m:val="--"/>
    <m:smallFrac m:val="0"/>
    <m:dispDef/>
    <m:lMargin m:val="0"/>
    <m:rMargin m:val="0"/>
    <m:defJc m:val="centerGroup"/>
    <m:wrapIndent m:val="1440"/>
    <m:intLim m:val="subSup"/>
    <m:naryLim m:val="undOvr"/>
  </m:mathPr>
  <w:themeFontLang w:val="es-MX"/>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1"/>
    <o:shapelayout v:ext="edit">
      <o:idmap v:ext="edit" data="2"/>
    </o:shapelayout>
  </w:shapeDefaults>
  <w:decimalSymbol w:val="."/>
  <w:listSeparator w:val=","/>
  <w14:docId w14:val="7662473B"/>
  <w15:docId w15:val="{2CDB5060-27AB-4C73-BCF2-F0FFF89FA97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4"/>
        <w:szCs w:val="24"/>
        <w:lang w:val="es-ES" w:eastAsia="es-MX" w:bidi="ar-SA"/>
      </w:rPr>
    </w:rPrDefault>
    <w:pPrDefault>
      <w:pPr>
        <w:spacing w:line="360" w:lineRule="auto"/>
        <w:ind w:firstLine="567"/>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qFormat="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9637E"/>
    <w:rPr>
      <w:lang w:eastAsia="es-ES"/>
    </w:rPr>
  </w:style>
  <w:style w:type="paragraph" w:styleId="Ttulo1">
    <w:name w:val="heading 1"/>
    <w:aliases w:val="TITULO APARTADO"/>
    <w:basedOn w:val="Normal"/>
    <w:next w:val="Normal"/>
    <w:uiPriority w:val="9"/>
    <w:qFormat/>
    <w:rsid w:val="00770411"/>
    <w:pPr>
      <w:keepNext/>
      <w:spacing w:before="240" w:after="60"/>
      <w:outlineLvl w:val="0"/>
    </w:pPr>
    <w:rPr>
      <w:rFonts w:ascii="Arial" w:hAnsi="Arial" w:cs="Arial"/>
      <w:b/>
      <w:bCs/>
      <w:kern w:val="32"/>
      <w:sz w:val="32"/>
      <w:szCs w:val="32"/>
    </w:rPr>
  </w:style>
  <w:style w:type="paragraph" w:styleId="Ttulo2">
    <w:name w:val="heading 2"/>
    <w:aliases w:val="Titulo2Tesis"/>
    <w:basedOn w:val="Normal"/>
    <w:next w:val="Normal"/>
    <w:link w:val="Ttulo2Car"/>
    <w:uiPriority w:val="9"/>
    <w:unhideWhenUsed/>
    <w:qFormat/>
    <w:rsid w:val="00770411"/>
    <w:pPr>
      <w:keepNext/>
      <w:numPr>
        <w:numId w:val="1"/>
      </w:numPr>
      <w:spacing w:before="240" w:after="60"/>
      <w:outlineLvl w:val="1"/>
    </w:pPr>
    <w:rPr>
      <w:rFonts w:ascii="Century Gothic" w:hAnsi="Century Gothic" w:cs="Arial"/>
      <w:b/>
      <w:bCs/>
      <w:iCs/>
      <w:sz w:val="28"/>
      <w:szCs w:val="28"/>
    </w:rPr>
  </w:style>
  <w:style w:type="paragraph" w:styleId="Ttulo3">
    <w:name w:val="heading 3"/>
    <w:aliases w:val="Título 3 Estilo3"/>
    <w:basedOn w:val="EstiloTitulo2"/>
    <w:next w:val="Normal"/>
    <w:link w:val="Ttulo3Car"/>
    <w:uiPriority w:val="9"/>
    <w:semiHidden/>
    <w:unhideWhenUsed/>
    <w:qFormat/>
    <w:rsid w:val="00770411"/>
    <w:pPr>
      <w:numPr>
        <w:ilvl w:val="0"/>
        <w:numId w:val="0"/>
      </w:numPr>
      <w:outlineLvl w:val="2"/>
    </w:pPr>
    <w:rPr>
      <w:b w:val="0"/>
      <w:bCs w:val="0"/>
      <w:sz w:val="26"/>
      <w:szCs w:val="26"/>
    </w:rPr>
  </w:style>
  <w:style w:type="paragraph" w:styleId="Ttulo4">
    <w:name w:val="heading 4"/>
    <w:basedOn w:val="Normal"/>
    <w:next w:val="Normal"/>
    <w:uiPriority w:val="9"/>
    <w:semiHidden/>
    <w:unhideWhenUsed/>
    <w:qFormat/>
    <w:rsid w:val="00770411"/>
    <w:pPr>
      <w:keepNext/>
      <w:spacing w:before="240" w:after="60"/>
      <w:outlineLvl w:val="3"/>
    </w:pPr>
    <w:rPr>
      <w:b/>
      <w:bCs/>
      <w:sz w:val="28"/>
      <w:szCs w:val="28"/>
    </w:rPr>
  </w:style>
  <w:style w:type="paragraph" w:styleId="Ttulo5">
    <w:name w:val="heading 5"/>
    <w:basedOn w:val="Normal"/>
    <w:next w:val="Normal"/>
    <w:uiPriority w:val="9"/>
    <w:semiHidden/>
    <w:unhideWhenUsed/>
    <w:qFormat/>
    <w:rsid w:val="00770411"/>
    <w:pPr>
      <w:spacing w:before="240" w:after="60"/>
      <w:outlineLvl w:val="4"/>
    </w:pPr>
    <w:rPr>
      <w:b/>
      <w:bCs/>
      <w:i/>
      <w:iCs/>
      <w:sz w:val="26"/>
      <w:szCs w:val="26"/>
    </w:rPr>
  </w:style>
  <w:style w:type="paragraph" w:styleId="Ttulo6">
    <w:name w:val="heading 6"/>
    <w:basedOn w:val="Normal"/>
    <w:next w:val="Normal"/>
    <w:uiPriority w:val="9"/>
    <w:semiHidden/>
    <w:unhideWhenUsed/>
    <w:qFormat/>
    <w:rsid w:val="00770411"/>
    <w:pPr>
      <w:keepNext/>
      <w:outlineLvl w:val="5"/>
    </w:pPr>
    <w:rPr>
      <w:rFonts w:ascii="Century Gothic" w:hAnsi="Century Gothic"/>
      <w:b/>
      <w:sz w:val="28"/>
      <w:szCs w:val="22"/>
    </w:rPr>
  </w:style>
  <w:style w:type="paragraph" w:styleId="Ttulo7">
    <w:name w:val="heading 7"/>
    <w:basedOn w:val="Normal"/>
    <w:next w:val="Normal"/>
    <w:qFormat/>
    <w:rsid w:val="00770411"/>
    <w:pPr>
      <w:spacing w:before="240" w:after="60"/>
      <w:outlineLvl w:val="6"/>
    </w:pPr>
  </w:style>
  <w:style w:type="paragraph" w:styleId="Ttulo8">
    <w:name w:val="heading 8"/>
    <w:basedOn w:val="Normal"/>
    <w:next w:val="Normal"/>
    <w:qFormat/>
    <w:rsid w:val="00770411"/>
    <w:pPr>
      <w:spacing w:before="240" w:after="60"/>
      <w:outlineLvl w:val="7"/>
    </w:pPr>
    <w:rPr>
      <w:i/>
      <w:iCs/>
    </w:rPr>
  </w:style>
  <w:style w:type="paragraph" w:styleId="Ttulo9">
    <w:name w:val="heading 9"/>
    <w:basedOn w:val="Normal"/>
    <w:next w:val="Normal"/>
    <w:qFormat/>
    <w:rsid w:val="00770411"/>
    <w:pPr>
      <w:keepNext/>
      <w:outlineLvl w:val="8"/>
    </w:pPr>
    <w:rPr>
      <w:rFonts w:ascii="Century Gothic" w:hAnsi="Century Gothic" w:cs="Tahoma"/>
      <w:b/>
      <w:bCs/>
      <w:iCs/>
      <w:color w:val="FFFFFF"/>
      <w:sz w:val="22"/>
      <w:szCs w:val="22"/>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table" w:customStyle="1" w:styleId="TableNormal">
    <w:name w:val="Table Normal"/>
    <w:uiPriority w:val="2"/>
    <w:qFormat/>
    <w:tblPr>
      <w:tblCellMar>
        <w:top w:w="0" w:type="dxa"/>
        <w:left w:w="0" w:type="dxa"/>
        <w:bottom w:w="0" w:type="dxa"/>
        <w:right w:w="0" w:type="dxa"/>
      </w:tblCellMar>
    </w:tblPr>
  </w:style>
  <w:style w:type="paragraph" w:styleId="Ttulo">
    <w:name w:val="Title"/>
    <w:aliases w:val="Titulo Sub Tema"/>
    <w:basedOn w:val="Normal"/>
    <w:next w:val="Normal"/>
    <w:link w:val="TtuloCar"/>
    <w:uiPriority w:val="10"/>
    <w:qFormat/>
    <w:rsid w:val="00102857"/>
    <w:pPr>
      <w:contextualSpacing/>
    </w:pPr>
    <w:rPr>
      <w:rFonts w:eastAsiaTheme="majorEastAsia" w:cstheme="majorBidi"/>
      <w:b/>
      <w:spacing w:val="-10"/>
      <w:kern w:val="28"/>
      <w:sz w:val="40"/>
      <w:szCs w:val="56"/>
      <w:lang w:val="es-MX" w:eastAsia="en-US"/>
    </w:rPr>
  </w:style>
  <w:style w:type="character" w:customStyle="1" w:styleId="Ttulo2Car">
    <w:name w:val="Título 2 Car"/>
    <w:aliases w:val="Titulo2Tesis Car"/>
    <w:link w:val="Ttulo2"/>
    <w:uiPriority w:val="9"/>
    <w:rsid w:val="00102857"/>
    <w:rPr>
      <w:rFonts w:ascii="Century Gothic" w:hAnsi="Century Gothic" w:cs="Arial"/>
      <w:b/>
      <w:bCs/>
      <w:iCs/>
      <w:sz w:val="28"/>
      <w:szCs w:val="28"/>
      <w:lang w:val="es-ES" w:eastAsia="es-ES"/>
    </w:rPr>
  </w:style>
  <w:style w:type="paragraph" w:customStyle="1" w:styleId="EstiloTitulo2">
    <w:name w:val="EstiloTitulo2"/>
    <w:basedOn w:val="Ttulo1"/>
    <w:autoRedefine/>
    <w:qFormat/>
    <w:rsid w:val="00770411"/>
    <w:pPr>
      <w:numPr>
        <w:ilvl w:val="1"/>
        <w:numId w:val="2"/>
      </w:numPr>
    </w:pPr>
    <w:rPr>
      <w:sz w:val="28"/>
      <w:szCs w:val="28"/>
      <w:lang w:val="es-ES_tradnl"/>
    </w:rPr>
  </w:style>
  <w:style w:type="character" w:customStyle="1" w:styleId="Ttulo3Car">
    <w:name w:val="Título 3 Car"/>
    <w:aliases w:val="Título 3 Estilo3 Car"/>
    <w:link w:val="Ttulo3"/>
    <w:uiPriority w:val="9"/>
    <w:rsid w:val="00102857"/>
    <w:rPr>
      <w:rFonts w:ascii="Arial" w:hAnsi="Arial" w:cs="Arial"/>
      <w:kern w:val="32"/>
      <w:sz w:val="26"/>
      <w:szCs w:val="26"/>
      <w:lang w:val="es-ES_tradnl" w:eastAsia="es-ES"/>
    </w:rPr>
  </w:style>
  <w:style w:type="paragraph" w:styleId="Textoindependiente2">
    <w:name w:val="Body Text 2"/>
    <w:basedOn w:val="Normal"/>
    <w:semiHidden/>
    <w:rsid w:val="00770411"/>
    <w:pPr>
      <w:spacing w:line="480" w:lineRule="auto"/>
    </w:pPr>
    <w:rPr>
      <w:rFonts w:ascii="Arial" w:hAnsi="Arial" w:cs="Arial"/>
      <w:lang w:val="es-MX"/>
    </w:rPr>
  </w:style>
  <w:style w:type="character" w:customStyle="1" w:styleId="Textoindependiente2Car">
    <w:name w:val="Texto independiente 2 Car"/>
    <w:rsid w:val="00770411"/>
    <w:rPr>
      <w:rFonts w:ascii="Arial" w:hAnsi="Arial" w:cs="Arial"/>
      <w:sz w:val="24"/>
      <w:szCs w:val="24"/>
      <w:lang w:val="es-MX" w:eastAsia="es-ES" w:bidi="ar-SA"/>
    </w:rPr>
  </w:style>
  <w:style w:type="paragraph" w:styleId="Textonotapie">
    <w:name w:val="footnote text"/>
    <w:basedOn w:val="Normal"/>
    <w:uiPriority w:val="99"/>
    <w:semiHidden/>
    <w:rsid w:val="00770411"/>
    <w:rPr>
      <w:sz w:val="20"/>
      <w:szCs w:val="20"/>
    </w:rPr>
  </w:style>
  <w:style w:type="character" w:customStyle="1" w:styleId="TextonotapieCar">
    <w:name w:val="Texto nota pie Car"/>
    <w:uiPriority w:val="99"/>
    <w:rsid w:val="00770411"/>
    <w:rPr>
      <w:lang w:val="es-ES" w:eastAsia="es-ES" w:bidi="ar-SA"/>
    </w:rPr>
  </w:style>
  <w:style w:type="character" w:styleId="Refdenotaalpie">
    <w:name w:val="footnote reference"/>
    <w:uiPriority w:val="99"/>
    <w:semiHidden/>
    <w:rsid w:val="00770411"/>
    <w:rPr>
      <w:vertAlign w:val="superscript"/>
    </w:rPr>
  </w:style>
  <w:style w:type="character" w:styleId="Hipervnculo">
    <w:name w:val="Hyperlink"/>
    <w:uiPriority w:val="99"/>
    <w:rsid w:val="00770411"/>
    <w:rPr>
      <w:noProof/>
      <w:color w:val="0000FF"/>
      <w:u w:val="single"/>
    </w:rPr>
  </w:style>
  <w:style w:type="character" w:styleId="Textoennegrita">
    <w:name w:val="Strong"/>
    <w:uiPriority w:val="22"/>
    <w:qFormat/>
    <w:rsid w:val="00770411"/>
    <w:rPr>
      <w:b/>
      <w:bCs/>
    </w:rPr>
  </w:style>
  <w:style w:type="paragraph" w:styleId="NormalWeb">
    <w:name w:val="Normal (Web)"/>
    <w:basedOn w:val="Normal"/>
    <w:uiPriority w:val="99"/>
    <w:rsid w:val="00770411"/>
    <w:pPr>
      <w:spacing w:before="100" w:beforeAutospacing="1" w:after="100" w:afterAutospacing="1"/>
    </w:pPr>
    <w:rPr>
      <w:rFonts w:ascii="Arial Unicode MS" w:eastAsia="Arial Unicode MS" w:hAnsi="Arial Unicode MS" w:cs="Arial Unicode MS"/>
    </w:rPr>
  </w:style>
  <w:style w:type="paragraph" w:styleId="Textoindependiente3">
    <w:name w:val="Body Text 3"/>
    <w:basedOn w:val="Normal"/>
    <w:semiHidden/>
    <w:rsid w:val="00770411"/>
    <w:pPr>
      <w:spacing w:after="120"/>
    </w:pPr>
    <w:rPr>
      <w:sz w:val="16"/>
      <w:szCs w:val="16"/>
    </w:rPr>
  </w:style>
  <w:style w:type="paragraph" w:styleId="Encabezado">
    <w:name w:val="header"/>
    <w:basedOn w:val="Normal"/>
    <w:link w:val="EncabezadoCar"/>
    <w:uiPriority w:val="99"/>
    <w:rsid w:val="00770411"/>
    <w:pPr>
      <w:tabs>
        <w:tab w:val="center" w:pos="4320"/>
        <w:tab w:val="right" w:pos="8640"/>
      </w:tabs>
      <w:spacing w:after="360"/>
      <w:ind w:left="357"/>
      <w:jc w:val="right"/>
    </w:pPr>
    <w:rPr>
      <w:rFonts w:ascii="Arial Narrow" w:hAnsi="Arial Narrow"/>
      <w:sz w:val="19"/>
      <w:szCs w:val="19"/>
    </w:rPr>
  </w:style>
  <w:style w:type="character" w:customStyle="1" w:styleId="EncabezadoCar">
    <w:name w:val="Encabezado Car"/>
    <w:basedOn w:val="Fuentedeprrafopredeter"/>
    <w:link w:val="Encabezado"/>
    <w:uiPriority w:val="99"/>
    <w:rsid w:val="007340D2"/>
    <w:rPr>
      <w:rFonts w:ascii="Arial Narrow" w:hAnsi="Arial Narrow"/>
      <w:sz w:val="19"/>
      <w:szCs w:val="19"/>
      <w:lang w:val="es-ES" w:eastAsia="es-ES"/>
    </w:rPr>
  </w:style>
  <w:style w:type="paragraph" w:styleId="Piedepgina">
    <w:name w:val="footer"/>
    <w:basedOn w:val="Normal"/>
    <w:uiPriority w:val="99"/>
    <w:rsid w:val="00770411"/>
    <w:pPr>
      <w:pBdr>
        <w:top w:val="single" w:sz="4" w:space="1" w:color="auto"/>
      </w:pBdr>
      <w:jc w:val="right"/>
    </w:pPr>
    <w:rPr>
      <w:sz w:val="20"/>
      <w:szCs w:val="20"/>
    </w:rPr>
  </w:style>
  <w:style w:type="character" w:styleId="Nmerodepgina">
    <w:name w:val="page number"/>
    <w:basedOn w:val="Fuentedeprrafopredeter"/>
    <w:semiHidden/>
    <w:rsid w:val="00770411"/>
  </w:style>
  <w:style w:type="paragraph" w:styleId="TDC1">
    <w:name w:val="toc 1"/>
    <w:basedOn w:val="Normal"/>
    <w:next w:val="Normal"/>
    <w:autoRedefine/>
    <w:uiPriority w:val="39"/>
    <w:qFormat/>
    <w:rsid w:val="00832F89"/>
    <w:pPr>
      <w:tabs>
        <w:tab w:val="left" w:pos="993"/>
        <w:tab w:val="left" w:pos="1320"/>
        <w:tab w:val="right" w:leader="dot" w:pos="8828"/>
      </w:tabs>
      <w:ind w:left="992" w:hanging="992"/>
    </w:pPr>
    <w:rPr>
      <w:rFonts w:ascii="Century Gothic" w:hAnsi="Century Gothic"/>
      <w:b/>
      <w:noProof/>
      <w:sz w:val="20"/>
      <w:szCs w:val="20"/>
      <w:lang w:val="es-ES_tradnl"/>
    </w:rPr>
  </w:style>
  <w:style w:type="character" w:styleId="Refdecomentario">
    <w:name w:val="annotation reference"/>
    <w:uiPriority w:val="99"/>
    <w:semiHidden/>
    <w:rsid w:val="00770411"/>
    <w:rPr>
      <w:sz w:val="16"/>
      <w:szCs w:val="16"/>
    </w:rPr>
  </w:style>
  <w:style w:type="paragraph" w:styleId="Textocomentario">
    <w:name w:val="annotation text"/>
    <w:basedOn w:val="Normal"/>
    <w:link w:val="TextocomentarioCar"/>
    <w:uiPriority w:val="99"/>
    <w:rsid w:val="00770411"/>
    <w:rPr>
      <w:sz w:val="20"/>
      <w:szCs w:val="20"/>
    </w:rPr>
  </w:style>
  <w:style w:type="character" w:customStyle="1" w:styleId="TextocomentarioCar">
    <w:name w:val="Texto comentario Car"/>
    <w:link w:val="Textocomentario"/>
    <w:uiPriority w:val="99"/>
    <w:rsid w:val="00456D55"/>
    <w:rPr>
      <w:lang w:val="es-ES" w:eastAsia="es-ES"/>
    </w:rPr>
  </w:style>
  <w:style w:type="paragraph" w:styleId="Asuntodelcomentario">
    <w:name w:val="annotation subject"/>
    <w:basedOn w:val="Textocomentario"/>
    <w:next w:val="Textocomentario"/>
    <w:link w:val="AsuntodelcomentarioCar"/>
    <w:uiPriority w:val="99"/>
    <w:semiHidden/>
    <w:rsid w:val="00770411"/>
    <w:rPr>
      <w:b/>
      <w:bCs/>
    </w:rPr>
  </w:style>
  <w:style w:type="character" w:customStyle="1" w:styleId="AsuntodelcomentarioCar">
    <w:name w:val="Asunto del comentario Car"/>
    <w:basedOn w:val="TextocomentarioCar"/>
    <w:link w:val="Asuntodelcomentario"/>
    <w:uiPriority w:val="99"/>
    <w:semiHidden/>
    <w:rsid w:val="00102857"/>
    <w:rPr>
      <w:b/>
      <w:bCs/>
      <w:lang w:val="es-ES" w:eastAsia="es-ES"/>
    </w:rPr>
  </w:style>
  <w:style w:type="paragraph" w:styleId="Textodeglobo">
    <w:name w:val="Balloon Text"/>
    <w:basedOn w:val="Normal"/>
    <w:link w:val="TextodegloboCar"/>
    <w:uiPriority w:val="99"/>
    <w:semiHidden/>
    <w:rsid w:val="00770411"/>
    <w:rPr>
      <w:rFonts w:ascii="Tahoma" w:hAnsi="Tahoma" w:cs="Tahoma"/>
      <w:sz w:val="16"/>
      <w:szCs w:val="16"/>
    </w:rPr>
  </w:style>
  <w:style w:type="character" w:customStyle="1" w:styleId="TextodegloboCar">
    <w:name w:val="Texto de globo Car"/>
    <w:basedOn w:val="Fuentedeprrafopredeter"/>
    <w:link w:val="Textodeglobo"/>
    <w:uiPriority w:val="99"/>
    <w:semiHidden/>
    <w:rsid w:val="007340D2"/>
    <w:rPr>
      <w:rFonts w:ascii="Tahoma" w:hAnsi="Tahoma" w:cs="Tahoma"/>
      <w:sz w:val="16"/>
      <w:szCs w:val="16"/>
      <w:lang w:val="es-ES" w:eastAsia="es-ES"/>
    </w:rPr>
  </w:style>
  <w:style w:type="paragraph" w:customStyle="1" w:styleId="contingut">
    <w:name w:val="contingut"/>
    <w:basedOn w:val="Normal"/>
    <w:rsid w:val="00770411"/>
    <w:pPr>
      <w:spacing w:before="100" w:beforeAutospacing="1" w:after="100" w:afterAutospacing="1"/>
    </w:pPr>
    <w:rPr>
      <w:rFonts w:ascii="Arial" w:eastAsia="Arial Unicode MS" w:hAnsi="Arial" w:cs="Arial"/>
      <w:color w:val="000000"/>
      <w:sz w:val="20"/>
      <w:szCs w:val="20"/>
    </w:rPr>
  </w:style>
  <w:style w:type="character" w:styleId="Hipervnculovisitado">
    <w:name w:val="FollowedHyperlink"/>
    <w:uiPriority w:val="99"/>
    <w:semiHidden/>
    <w:rsid w:val="00770411"/>
    <w:rPr>
      <w:color w:val="800080"/>
      <w:u w:val="single"/>
    </w:rPr>
  </w:style>
  <w:style w:type="paragraph" w:styleId="TDC2">
    <w:name w:val="toc 2"/>
    <w:basedOn w:val="Normal"/>
    <w:next w:val="Normal"/>
    <w:autoRedefine/>
    <w:uiPriority w:val="39"/>
    <w:qFormat/>
    <w:rsid w:val="003C46F4"/>
    <w:pPr>
      <w:tabs>
        <w:tab w:val="left" w:pos="992"/>
        <w:tab w:val="right" w:leader="dot" w:pos="8828"/>
      </w:tabs>
      <w:spacing w:line="312" w:lineRule="auto"/>
      <w:ind w:left="240"/>
    </w:pPr>
  </w:style>
  <w:style w:type="paragraph" w:styleId="Mapadeldocumento">
    <w:name w:val="Document Map"/>
    <w:basedOn w:val="Normal"/>
    <w:semiHidden/>
    <w:rsid w:val="00770411"/>
    <w:pPr>
      <w:shd w:val="clear" w:color="auto" w:fill="000080"/>
    </w:pPr>
    <w:rPr>
      <w:rFonts w:ascii="Tahoma" w:hAnsi="Tahoma" w:cs="Tahoma"/>
      <w:sz w:val="20"/>
      <w:szCs w:val="20"/>
    </w:rPr>
  </w:style>
  <w:style w:type="paragraph" w:styleId="TDC3">
    <w:name w:val="toc 3"/>
    <w:basedOn w:val="Normal"/>
    <w:next w:val="Normal"/>
    <w:autoRedefine/>
    <w:uiPriority w:val="39"/>
    <w:qFormat/>
    <w:rsid w:val="007F6617"/>
    <w:pPr>
      <w:tabs>
        <w:tab w:val="left" w:pos="1100"/>
        <w:tab w:val="right" w:leader="dot" w:pos="8828"/>
      </w:tabs>
      <w:ind w:left="993" w:hanging="567"/>
    </w:pPr>
    <w:rPr>
      <w:rFonts w:ascii="Century Gothic" w:hAnsi="Century Gothic"/>
      <w:bCs/>
      <w:sz w:val="20"/>
      <w:szCs w:val="20"/>
      <w:lang w:val="es-MX"/>
    </w:rPr>
  </w:style>
  <w:style w:type="paragraph" w:customStyle="1" w:styleId="Titulo1">
    <w:name w:val="Titulo1"/>
    <w:basedOn w:val="Normal"/>
    <w:rsid w:val="00770411"/>
    <w:rPr>
      <w:rFonts w:ascii="Century Gothic" w:hAnsi="Century Gothic"/>
    </w:rPr>
  </w:style>
  <w:style w:type="character" w:customStyle="1" w:styleId="CarCar">
    <w:name w:val="Car Car"/>
    <w:rsid w:val="00770411"/>
    <w:rPr>
      <w:rFonts w:ascii="Arial" w:hAnsi="Arial" w:cs="Arial"/>
      <w:sz w:val="24"/>
      <w:szCs w:val="24"/>
      <w:lang w:val="es-MX" w:eastAsia="es-ES" w:bidi="ar-SA"/>
    </w:rPr>
  </w:style>
  <w:style w:type="paragraph" w:styleId="TDC4">
    <w:name w:val="toc 4"/>
    <w:basedOn w:val="Normal"/>
    <w:next w:val="Normal"/>
    <w:autoRedefine/>
    <w:uiPriority w:val="39"/>
    <w:rsid w:val="00770411"/>
    <w:pPr>
      <w:ind w:left="720"/>
    </w:pPr>
  </w:style>
  <w:style w:type="paragraph" w:styleId="TtuloTDC">
    <w:name w:val="TOC Heading"/>
    <w:basedOn w:val="Ttulo1"/>
    <w:next w:val="Normal"/>
    <w:uiPriority w:val="39"/>
    <w:qFormat/>
    <w:rsid w:val="00770411"/>
    <w:pPr>
      <w:keepLines/>
      <w:spacing w:before="480" w:after="0" w:line="276" w:lineRule="auto"/>
      <w:outlineLvl w:val="9"/>
    </w:pPr>
    <w:rPr>
      <w:rFonts w:ascii="Cambria" w:hAnsi="Cambria" w:cs="Times New Roman"/>
      <w:color w:val="365F91"/>
      <w:kern w:val="0"/>
      <w:sz w:val="28"/>
      <w:szCs w:val="28"/>
      <w:lang w:eastAsia="en-US"/>
    </w:rPr>
  </w:style>
  <w:style w:type="paragraph" w:styleId="Prrafodelista">
    <w:name w:val="List Paragraph"/>
    <w:basedOn w:val="Normal"/>
    <w:link w:val="PrrafodelistaCar"/>
    <w:uiPriority w:val="34"/>
    <w:qFormat/>
    <w:rsid w:val="00770411"/>
    <w:pPr>
      <w:ind w:left="708"/>
    </w:pPr>
  </w:style>
  <w:style w:type="paragraph" w:customStyle="1" w:styleId="font5">
    <w:name w:val="font5"/>
    <w:basedOn w:val="Normal"/>
    <w:rsid w:val="00770411"/>
    <w:pPr>
      <w:spacing w:before="100" w:beforeAutospacing="1" w:after="100" w:afterAutospacing="1"/>
    </w:pPr>
    <w:rPr>
      <w:rFonts w:ascii="Tahoma" w:hAnsi="Tahoma" w:cs="Tahoma"/>
      <w:color w:val="000000"/>
      <w:sz w:val="16"/>
      <w:szCs w:val="16"/>
    </w:rPr>
  </w:style>
  <w:style w:type="paragraph" w:customStyle="1" w:styleId="font6">
    <w:name w:val="font6"/>
    <w:basedOn w:val="Normal"/>
    <w:rsid w:val="00770411"/>
    <w:pPr>
      <w:spacing w:before="100" w:beforeAutospacing="1" w:after="100" w:afterAutospacing="1"/>
    </w:pPr>
    <w:rPr>
      <w:rFonts w:ascii="Tahoma" w:hAnsi="Tahoma" w:cs="Tahoma"/>
      <w:b/>
      <w:bCs/>
      <w:color w:val="000000"/>
      <w:sz w:val="16"/>
      <w:szCs w:val="16"/>
    </w:rPr>
  </w:style>
  <w:style w:type="paragraph" w:customStyle="1" w:styleId="xl65">
    <w:name w:val="xl65"/>
    <w:basedOn w:val="Normal"/>
    <w:rsid w:val="00770411"/>
    <w:pPr>
      <w:shd w:val="clear" w:color="000000" w:fill="FFFFFF"/>
      <w:spacing w:before="100" w:beforeAutospacing="1" w:after="100" w:afterAutospacing="1"/>
    </w:pPr>
    <w:rPr>
      <w:rFonts w:ascii="Century Gothic" w:hAnsi="Century Gothic"/>
      <w:sz w:val="10"/>
      <w:szCs w:val="10"/>
    </w:rPr>
  </w:style>
  <w:style w:type="paragraph" w:customStyle="1" w:styleId="xl66">
    <w:name w:val="xl66"/>
    <w:basedOn w:val="Normal"/>
    <w:rsid w:val="00770411"/>
    <w:pPr>
      <w:spacing w:before="100" w:beforeAutospacing="1" w:after="100" w:afterAutospacing="1"/>
    </w:pPr>
    <w:rPr>
      <w:rFonts w:ascii="Century Gothic" w:hAnsi="Century Gothic"/>
    </w:rPr>
  </w:style>
  <w:style w:type="paragraph" w:customStyle="1" w:styleId="xl67">
    <w:name w:val="xl67"/>
    <w:basedOn w:val="Normal"/>
    <w:rsid w:val="00770411"/>
    <w:pPr>
      <w:pBdr>
        <w:top w:val="single" w:sz="4" w:space="0" w:color="auto"/>
        <w:left w:val="single" w:sz="4" w:space="0" w:color="auto"/>
        <w:bottom w:val="single" w:sz="4" w:space="0" w:color="auto"/>
        <w:right w:val="single" w:sz="4" w:space="0" w:color="auto"/>
      </w:pBdr>
      <w:shd w:val="clear" w:color="000000" w:fill="CCFFFF"/>
      <w:spacing w:before="100" w:beforeAutospacing="1" w:after="100" w:afterAutospacing="1"/>
      <w:jc w:val="center"/>
      <w:textAlignment w:val="center"/>
    </w:pPr>
    <w:rPr>
      <w:rFonts w:ascii="Century Gothic" w:hAnsi="Century Gothic"/>
      <w:sz w:val="14"/>
      <w:szCs w:val="14"/>
    </w:rPr>
  </w:style>
  <w:style w:type="paragraph" w:customStyle="1" w:styleId="xl68">
    <w:name w:val="xl68"/>
    <w:basedOn w:val="Normal"/>
    <w:rsid w:val="00770411"/>
    <w:pPr>
      <w:pBdr>
        <w:top w:val="single" w:sz="4" w:space="0" w:color="auto"/>
        <w:left w:val="single" w:sz="4" w:space="0" w:color="auto"/>
        <w:bottom w:val="single" w:sz="4" w:space="0" w:color="auto"/>
        <w:right w:val="single" w:sz="4" w:space="0" w:color="auto"/>
      </w:pBdr>
      <w:shd w:val="clear" w:color="000000" w:fill="CCFFFF"/>
      <w:spacing w:before="100" w:beforeAutospacing="1" w:after="100" w:afterAutospacing="1"/>
      <w:jc w:val="center"/>
      <w:textAlignment w:val="center"/>
    </w:pPr>
    <w:rPr>
      <w:rFonts w:ascii="Century Gothic" w:hAnsi="Century Gothic"/>
      <w:b/>
      <w:bCs/>
      <w:sz w:val="14"/>
      <w:szCs w:val="14"/>
    </w:rPr>
  </w:style>
  <w:style w:type="paragraph" w:customStyle="1" w:styleId="xl69">
    <w:name w:val="xl69"/>
    <w:basedOn w:val="Normal"/>
    <w:rsid w:val="00770411"/>
    <w:pPr>
      <w:pBdr>
        <w:top w:val="single" w:sz="4" w:space="0" w:color="auto"/>
        <w:left w:val="single" w:sz="4" w:space="0" w:color="auto"/>
        <w:bottom w:val="single" w:sz="4" w:space="0" w:color="auto"/>
        <w:right w:val="single" w:sz="4" w:space="0" w:color="auto"/>
      </w:pBdr>
      <w:shd w:val="clear" w:color="000000" w:fill="CCFFFF"/>
      <w:spacing w:before="100" w:beforeAutospacing="1" w:after="100" w:afterAutospacing="1"/>
      <w:jc w:val="center"/>
      <w:textAlignment w:val="center"/>
    </w:pPr>
    <w:rPr>
      <w:rFonts w:ascii="Century Gothic" w:hAnsi="Century Gothic"/>
      <w:sz w:val="10"/>
      <w:szCs w:val="10"/>
    </w:rPr>
  </w:style>
  <w:style w:type="paragraph" w:customStyle="1" w:styleId="xl70">
    <w:name w:val="xl70"/>
    <w:basedOn w:val="Normal"/>
    <w:rsid w:val="00770411"/>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textAlignment w:val="center"/>
    </w:pPr>
    <w:rPr>
      <w:rFonts w:ascii="Century Gothic" w:hAnsi="Century Gothic"/>
      <w:sz w:val="14"/>
      <w:szCs w:val="14"/>
    </w:rPr>
  </w:style>
  <w:style w:type="paragraph" w:customStyle="1" w:styleId="xl71">
    <w:name w:val="xl71"/>
    <w:basedOn w:val="Normal"/>
    <w:rsid w:val="00770411"/>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pPr>
    <w:rPr>
      <w:rFonts w:ascii="Century Gothic" w:hAnsi="Century Gothic"/>
      <w:sz w:val="16"/>
      <w:szCs w:val="16"/>
    </w:rPr>
  </w:style>
  <w:style w:type="paragraph" w:customStyle="1" w:styleId="xl72">
    <w:name w:val="xl72"/>
    <w:basedOn w:val="Normal"/>
    <w:rsid w:val="00770411"/>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pPr>
    <w:rPr>
      <w:rFonts w:ascii="Century Gothic" w:hAnsi="Century Gothic"/>
      <w:sz w:val="16"/>
      <w:szCs w:val="16"/>
    </w:rPr>
  </w:style>
  <w:style w:type="paragraph" w:customStyle="1" w:styleId="xl73">
    <w:name w:val="xl73"/>
    <w:basedOn w:val="Normal"/>
    <w:rsid w:val="00770411"/>
    <w:pPr>
      <w:pBdr>
        <w:top w:val="single" w:sz="4" w:space="0" w:color="auto"/>
        <w:left w:val="single" w:sz="4" w:space="0" w:color="auto"/>
        <w:bottom w:val="single" w:sz="4" w:space="0" w:color="auto"/>
        <w:right w:val="single" w:sz="4" w:space="0" w:color="auto"/>
      </w:pBdr>
      <w:shd w:val="clear" w:color="000000" w:fill="FAC090"/>
      <w:spacing w:before="100" w:beforeAutospacing="1" w:after="100" w:afterAutospacing="1"/>
    </w:pPr>
    <w:rPr>
      <w:rFonts w:ascii="Century Gothic" w:hAnsi="Century Gothic"/>
      <w:sz w:val="16"/>
      <w:szCs w:val="16"/>
    </w:rPr>
  </w:style>
  <w:style w:type="paragraph" w:customStyle="1" w:styleId="xl74">
    <w:name w:val="xl74"/>
    <w:basedOn w:val="Normal"/>
    <w:rsid w:val="00770411"/>
    <w:pPr>
      <w:pBdr>
        <w:top w:val="single" w:sz="4" w:space="0" w:color="auto"/>
        <w:left w:val="single" w:sz="4" w:space="0" w:color="auto"/>
        <w:bottom w:val="single" w:sz="4" w:space="0" w:color="auto"/>
        <w:right w:val="single" w:sz="4" w:space="0" w:color="auto"/>
      </w:pBdr>
      <w:shd w:val="clear" w:color="000000" w:fill="CCFFFF"/>
      <w:spacing w:before="100" w:beforeAutospacing="1" w:after="100" w:afterAutospacing="1"/>
      <w:jc w:val="center"/>
      <w:textAlignment w:val="center"/>
    </w:pPr>
    <w:rPr>
      <w:rFonts w:ascii="Century Gothic" w:hAnsi="Century Gothic"/>
      <w:sz w:val="14"/>
      <w:szCs w:val="14"/>
    </w:rPr>
  </w:style>
  <w:style w:type="paragraph" w:customStyle="1" w:styleId="xl75">
    <w:name w:val="xl75"/>
    <w:basedOn w:val="Normal"/>
    <w:rsid w:val="00770411"/>
    <w:pPr>
      <w:pBdr>
        <w:top w:val="single" w:sz="4" w:space="0" w:color="auto"/>
        <w:left w:val="single" w:sz="4" w:space="0" w:color="auto"/>
        <w:bottom w:val="single" w:sz="4" w:space="0" w:color="auto"/>
        <w:right w:val="single" w:sz="4" w:space="0" w:color="auto"/>
      </w:pBdr>
      <w:shd w:val="clear" w:color="000000" w:fill="FAC090"/>
      <w:spacing w:before="100" w:beforeAutospacing="1" w:after="100" w:afterAutospacing="1"/>
    </w:pPr>
    <w:rPr>
      <w:rFonts w:ascii="Century Gothic" w:hAnsi="Century Gothic"/>
      <w:sz w:val="16"/>
      <w:szCs w:val="16"/>
    </w:rPr>
  </w:style>
  <w:style w:type="paragraph" w:customStyle="1" w:styleId="xl76">
    <w:name w:val="xl76"/>
    <w:basedOn w:val="Normal"/>
    <w:rsid w:val="00770411"/>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pPr>
    <w:rPr>
      <w:rFonts w:ascii="Century Gothic" w:hAnsi="Century Gothic"/>
      <w:sz w:val="10"/>
      <w:szCs w:val="10"/>
    </w:rPr>
  </w:style>
  <w:style w:type="paragraph" w:customStyle="1" w:styleId="xl77">
    <w:name w:val="xl77"/>
    <w:basedOn w:val="Normal"/>
    <w:rsid w:val="00770411"/>
    <w:pPr>
      <w:spacing w:before="100" w:beforeAutospacing="1" w:after="100" w:afterAutospacing="1"/>
    </w:pPr>
    <w:rPr>
      <w:rFonts w:ascii="Century Gothic" w:hAnsi="Century Gothic"/>
      <w:sz w:val="14"/>
      <w:szCs w:val="14"/>
    </w:rPr>
  </w:style>
  <w:style w:type="paragraph" w:customStyle="1" w:styleId="xl78">
    <w:name w:val="xl78"/>
    <w:basedOn w:val="Normal"/>
    <w:rsid w:val="00770411"/>
    <w:pPr>
      <w:spacing w:before="100" w:beforeAutospacing="1" w:after="100" w:afterAutospacing="1"/>
    </w:pPr>
    <w:rPr>
      <w:rFonts w:ascii="Century Gothic" w:hAnsi="Century Gothic"/>
      <w:sz w:val="16"/>
      <w:szCs w:val="16"/>
    </w:rPr>
  </w:style>
  <w:style w:type="paragraph" w:customStyle="1" w:styleId="xl79">
    <w:name w:val="xl79"/>
    <w:basedOn w:val="Normal"/>
    <w:rsid w:val="00770411"/>
    <w:pPr>
      <w:pBdr>
        <w:top w:val="single" w:sz="4" w:space="0" w:color="auto"/>
        <w:left w:val="single" w:sz="4" w:space="0" w:color="auto"/>
        <w:bottom w:val="single" w:sz="4" w:space="0" w:color="auto"/>
        <w:right w:val="single" w:sz="4" w:space="0" w:color="auto"/>
      </w:pBdr>
      <w:shd w:val="clear" w:color="000000" w:fill="E6B9B8"/>
      <w:spacing w:before="100" w:beforeAutospacing="1" w:after="100" w:afterAutospacing="1"/>
      <w:jc w:val="center"/>
      <w:textAlignment w:val="center"/>
    </w:pPr>
    <w:rPr>
      <w:rFonts w:ascii="Century Gothic" w:hAnsi="Century Gothic"/>
      <w:sz w:val="14"/>
      <w:szCs w:val="14"/>
    </w:rPr>
  </w:style>
  <w:style w:type="paragraph" w:customStyle="1" w:styleId="xl80">
    <w:name w:val="xl80"/>
    <w:basedOn w:val="Normal"/>
    <w:rsid w:val="00770411"/>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Century Gothic" w:hAnsi="Century Gothic"/>
      <w:sz w:val="14"/>
      <w:szCs w:val="14"/>
    </w:rPr>
  </w:style>
  <w:style w:type="paragraph" w:customStyle="1" w:styleId="xl81">
    <w:name w:val="xl81"/>
    <w:basedOn w:val="Normal"/>
    <w:rsid w:val="00770411"/>
    <w:pPr>
      <w:pBdr>
        <w:top w:val="single" w:sz="4" w:space="0" w:color="auto"/>
        <w:left w:val="single" w:sz="4" w:space="0" w:color="auto"/>
        <w:bottom w:val="single" w:sz="4" w:space="0" w:color="auto"/>
        <w:right w:val="single" w:sz="4" w:space="0" w:color="auto"/>
      </w:pBdr>
      <w:shd w:val="clear" w:color="000000" w:fill="FAC090"/>
      <w:spacing w:before="100" w:beforeAutospacing="1" w:after="100" w:afterAutospacing="1"/>
      <w:jc w:val="center"/>
      <w:textAlignment w:val="center"/>
    </w:pPr>
    <w:rPr>
      <w:rFonts w:ascii="Century Gothic" w:hAnsi="Century Gothic"/>
      <w:b/>
      <w:bCs/>
      <w:sz w:val="14"/>
      <w:szCs w:val="14"/>
    </w:rPr>
  </w:style>
  <w:style w:type="paragraph" w:customStyle="1" w:styleId="xl82">
    <w:name w:val="xl82"/>
    <w:basedOn w:val="Normal"/>
    <w:rsid w:val="00770411"/>
    <w:pPr>
      <w:pBdr>
        <w:top w:val="single" w:sz="4" w:space="0" w:color="auto"/>
        <w:left w:val="single" w:sz="4" w:space="0" w:color="auto"/>
        <w:bottom w:val="single" w:sz="4" w:space="0" w:color="auto"/>
        <w:right w:val="single" w:sz="4" w:space="0" w:color="auto"/>
      </w:pBdr>
      <w:shd w:val="clear" w:color="000000" w:fill="CCFFFF"/>
      <w:spacing w:before="100" w:beforeAutospacing="1" w:after="100" w:afterAutospacing="1"/>
      <w:jc w:val="center"/>
      <w:textAlignment w:val="center"/>
    </w:pPr>
    <w:rPr>
      <w:rFonts w:ascii="Century Gothic" w:hAnsi="Century Gothic"/>
      <w:b/>
      <w:bCs/>
      <w:sz w:val="8"/>
      <w:szCs w:val="8"/>
      <w:u w:val="single"/>
    </w:rPr>
  </w:style>
  <w:style w:type="paragraph" w:customStyle="1" w:styleId="xl83">
    <w:name w:val="xl83"/>
    <w:basedOn w:val="Normal"/>
    <w:rsid w:val="00770411"/>
    <w:pPr>
      <w:pBdr>
        <w:top w:val="single" w:sz="4" w:space="0" w:color="auto"/>
        <w:left w:val="single" w:sz="4" w:space="0" w:color="auto"/>
        <w:bottom w:val="single" w:sz="4" w:space="0" w:color="auto"/>
        <w:right w:val="single" w:sz="4" w:space="0" w:color="auto"/>
      </w:pBdr>
      <w:shd w:val="clear" w:color="000000" w:fill="CCFFFF"/>
      <w:spacing w:before="100" w:beforeAutospacing="1" w:after="100" w:afterAutospacing="1"/>
      <w:jc w:val="center"/>
      <w:textAlignment w:val="center"/>
    </w:pPr>
    <w:rPr>
      <w:rFonts w:ascii="Century Gothic" w:hAnsi="Century Gothic"/>
      <w:sz w:val="8"/>
      <w:szCs w:val="8"/>
    </w:rPr>
  </w:style>
  <w:style w:type="paragraph" w:customStyle="1" w:styleId="xl84">
    <w:name w:val="xl84"/>
    <w:basedOn w:val="Normal"/>
    <w:rsid w:val="00770411"/>
    <w:pPr>
      <w:pBdr>
        <w:top w:val="single" w:sz="4" w:space="0" w:color="auto"/>
        <w:left w:val="single" w:sz="4" w:space="0" w:color="auto"/>
        <w:bottom w:val="single" w:sz="4" w:space="0" w:color="auto"/>
      </w:pBdr>
      <w:shd w:val="clear" w:color="000000" w:fill="CCFFFF"/>
      <w:spacing w:before="100" w:beforeAutospacing="1" w:after="100" w:afterAutospacing="1"/>
      <w:jc w:val="center"/>
      <w:textAlignment w:val="center"/>
    </w:pPr>
    <w:rPr>
      <w:rFonts w:ascii="Century Gothic" w:hAnsi="Century Gothic"/>
      <w:b/>
      <w:bCs/>
      <w:u w:val="single"/>
    </w:rPr>
  </w:style>
  <w:style w:type="paragraph" w:customStyle="1" w:styleId="xl85">
    <w:name w:val="xl85"/>
    <w:basedOn w:val="Normal"/>
    <w:rsid w:val="00770411"/>
    <w:pPr>
      <w:pBdr>
        <w:top w:val="single" w:sz="4" w:space="0" w:color="auto"/>
        <w:bottom w:val="single" w:sz="4" w:space="0" w:color="auto"/>
      </w:pBdr>
      <w:shd w:val="clear" w:color="000000" w:fill="CCFFFF"/>
      <w:spacing w:before="100" w:beforeAutospacing="1" w:after="100" w:afterAutospacing="1"/>
      <w:jc w:val="center"/>
      <w:textAlignment w:val="center"/>
    </w:pPr>
    <w:rPr>
      <w:rFonts w:ascii="Century Gothic" w:hAnsi="Century Gothic"/>
      <w:b/>
      <w:bCs/>
      <w:u w:val="single"/>
    </w:rPr>
  </w:style>
  <w:style w:type="paragraph" w:customStyle="1" w:styleId="xl86">
    <w:name w:val="xl86"/>
    <w:basedOn w:val="Normal"/>
    <w:rsid w:val="00770411"/>
    <w:pPr>
      <w:pBdr>
        <w:top w:val="single" w:sz="4" w:space="0" w:color="auto"/>
        <w:bottom w:val="single" w:sz="4" w:space="0" w:color="auto"/>
        <w:right w:val="single" w:sz="4" w:space="0" w:color="auto"/>
      </w:pBdr>
      <w:shd w:val="clear" w:color="000000" w:fill="CCFFFF"/>
      <w:spacing w:before="100" w:beforeAutospacing="1" w:after="100" w:afterAutospacing="1"/>
      <w:jc w:val="center"/>
      <w:textAlignment w:val="center"/>
    </w:pPr>
    <w:rPr>
      <w:rFonts w:ascii="Century Gothic" w:hAnsi="Century Gothic"/>
      <w:b/>
      <w:bCs/>
      <w:u w:val="single"/>
    </w:rPr>
  </w:style>
  <w:style w:type="character" w:customStyle="1" w:styleId="Ttulo4Car">
    <w:name w:val="Título 4 Car"/>
    <w:uiPriority w:val="9"/>
    <w:rsid w:val="00770411"/>
    <w:rPr>
      <w:b/>
      <w:bCs/>
      <w:sz w:val="28"/>
      <w:szCs w:val="28"/>
    </w:rPr>
  </w:style>
  <w:style w:type="paragraph" w:styleId="Textonotaalfinal">
    <w:name w:val="endnote text"/>
    <w:basedOn w:val="Normal"/>
    <w:semiHidden/>
    <w:rsid w:val="00770411"/>
    <w:rPr>
      <w:sz w:val="20"/>
      <w:szCs w:val="20"/>
    </w:rPr>
  </w:style>
  <w:style w:type="character" w:customStyle="1" w:styleId="TextonotaalfinalCar">
    <w:name w:val="Texto nota al final Car"/>
    <w:basedOn w:val="Fuentedeprrafopredeter"/>
    <w:rsid w:val="00770411"/>
  </w:style>
  <w:style w:type="character" w:styleId="Refdenotaalfinal">
    <w:name w:val="endnote reference"/>
    <w:semiHidden/>
    <w:rsid w:val="00770411"/>
    <w:rPr>
      <w:vertAlign w:val="superscript"/>
    </w:rPr>
  </w:style>
  <w:style w:type="character" w:styleId="Nmerodelnea">
    <w:name w:val="line number"/>
    <w:basedOn w:val="Fuentedeprrafopredeter"/>
    <w:semiHidden/>
    <w:rsid w:val="00770411"/>
  </w:style>
  <w:style w:type="character" w:customStyle="1" w:styleId="PiedepginaCar">
    <w:name w:val="Pie de página Car"/>
    <w:uiPriority w:val="99"/>
    <w:rsid w:val="00770411"/>
    <w:rPr>
      <w:sz w:val="24"/>
      <w:szCs w:val="24"/>
      <w:lang w:val="es-ES" w:eastAsia="es-ES"/>
    </w:rPr>
  </w:style>
  <w:style w:type="character" w:customStyle="1" w:styleId="Ttulo1Car">
    <w:name w:val="Título 1 Car"/>
    <w:aliases w:val="TITULO APARTADO Car"/>
    <w:uiPriority w:val="9"/>
    <w:rsid w:val="00770411"/>
    <w:rPr>
      <w:rFonts w:ascii="Arial" w:hAnsi="Arial" w:cs="Arial"/>
      <w:b/>
      <w:bCs/>
      <w:kern w:val="32"/>
      <w:sz w:val="32"/>
      <w:szCs w:val="32"/>
      <w:lang w:val="es-ES" w:eastAsia="es-ES"/>
    </w:rPr>
  </w:style>
  <w:style w:type="character" w:customStyle="1" w:styleId="EstiloTitulo2Car">
    <w:name w:val="EstiloTitulo2 Car"/>
    <w:rsid w:val="00770411"/>
    <w:rPr>
      <w:rFonts w:ascii="Arial" w:hAnsi="Arial" w:cs="Arial"/>
      <w:b/>
      <w:bCs/>
      <w:kern w:val="32"/>
      <w:sz w:val="28"/>
      <w:szCs w:val="28"/>
      <w:lang w:val="es-ES_tradnl" w:eastAsia="es-ES"/>
    </w:rPr>
  </w:style>
  <w:style w:type="character" w:styleId="nfasis">
    <w:name w:val="Emphasis"/>
    <w:uiPriority w:val="20"/>
    <w:qFormat/>
    <w:rsid w:val="00770411"/>
    <w:rPr>
      <w:i/>
      <w:iCs/>
    </w:rPr>
  </w:style>
  <w:style w:type="character" w:customStyle="1" w:styleId="detallenotasumario1">
    <w:name w:val="detallenotasumario1"/>
    <w:rsid w:val="00770411"/>
    <w:rPr>
      <w:rFonts w:ascii="Verdana" w:hAnsi="Verdana" w:hint="default"/>
      <w:b w:val="0"/>
      <w:bCs w:val="0"/>
      <w:color w:val="000000"/>
      <w:sz w:val="27"/>
      <w:szCs w:val="27"/>
    </w:rPr>
  </w:style>
  <w:style w:type="character" w:customStyle="1" w:styleId="detallenotacuerpo1">
    <w:name w:val="detallenotacuerpo1"/>
    <w:rsid w:val="00770411"/>
    <w:rPr>
      <w:rFonts w:ascii="Verdana" w:hAnsi="Verdana" w:hint="default"/>
      <w:b w:val="0"/>
      <w:bCs w:val="0"/>
      <w:color w:val="000000"/>
      <w:sz w:val="20"/>
      <w:szCs w:val="20"/>
    </w:rPr>
  </w:style>
  <w:style w:type="paragraph" w:customStyle="1" w:styleId="EstiloTitulo3">
    <w:name w:val="EstiloTitulo3"/>
    <w:basedOn w:val="EstiloTitulo2"/>
    <w:autoRedefine/>
    <w:rsid w:val="00770411"/>
    <w:pPr>
      <w:numPr>
        <w:ilvl w:val="0"/>
        <w:numId w:val="3"/>
      </w:numPr>
    </w:pPr>
  </w:style>
  <w:style w:type="paragraph" w:customStyle="1" w:styleId="EstiloTitulo32">
    <w:name w:val="EstiloTitulo32"/>
    <w:basedOn w:val="EstiloTitulo2"/>
    <w:qFormat/>
    <w:rsid w:val="00770411"/>
    <w:pPr>
      <w:numPr>
        <w:ilvl w:val="2"/>
      </w:numPr>
    </w:pPr>
  </w:style>
  <w:style w:type="character" w:customStyle="1" w:styleId="EstiloTitulo3Car">
    <w:name w:val="EstiloTitulo3 Car"/>
    <w:basedOn w:val="EstiloTitulo2Car"/>
    <w:rsid w:val="00770411"/>
    <w:rPr>
      <w:rFonts w:ascii="Arial" w:hAnsi="Arial" w:cs="Arial"/>
      <w:b w:val="0"/>
      <w:bCs w:val="0"/>
      <w:kern w:val="32"/>
      <w:sz w:val="28"/>
      <w:szCs w:val="28"/>
      <w:lang w:val="es-ES_tradnl" w:eastAsia="es-ES"/>
    </w:rPr>
  </w:style>
  <w:style w:type="paragraph" w:customStyle="1" w:styleId="Prrafodelista1">
    <w:name w:val="Párrafo de lista1"/>
    <w:basedOn w:val="Normal"/>
    <w:qFormat/>
    <w:rsid w:val="00770411"/>
    <w:pPr>
      <w:ind w:left="720" w:firstLine="709"/>
    </w:pPr>
    <w:rPr>
      <w:rFonts w:ascii="Century Gothic" w:hAnsi="Century Gothic" w:cs="Arial"/>
      <w:bCs/>
      <w:iCs/>
      <w:sz w:val="22"/>
      <w:szCs w:val="22"/>
      <w:lang w:val="es-MX"/>
    </w:rPr>
  </w:style>
  <w:style w:type="character" w:customStyle="1" w:styleId="EstiloTitulo32Car">
    <w:name w:val="EstiloTitulo32 Car"/>
    <w:basedOn w:val="EstiloTitulo2Car"/>
    <w:rsid w:val="00770411"/>
    <w:rPr>
      <w:rFonts w:ascii="Arial" w:hAnsi="Arial" w:cs="Arial"/>
      <w:b w:val="0"/>
      <w:bCs w:val="0"/>
      <w:kern w:val="32"/>
      <w:sz w:val="28"/>
      <w:szCs w:val="28"/>
      <w:lang w:val="es-ES_tradnl" w:eastAsia="es-ES"/>
    </w:rPr>
  </w:style>
  <w:style w:type="paragraph" w:customStyle="1" w:styleId="estilo2">
    <w:name w:val="estilo2"/>
    <w:basedOn w:val="Normal"/>
    <w:rsid w:val="00770411"/>
    <w:pPr>
      <w:spacing w:before="100" w:beforeAutospacing="1" w:after="100" w:afterAutospacing="1"/>
    </w:pPr>
    <w:rPr>
      <w:rFonts w:ascii="Arial" w:hAnsi="Arial" w:cs="Arial"/>
      <w:color w:val="666666"/>
      <w:lang w:val="es-MX" w:eastAsia="es-MX"/>
    </w:rPr>
  </w:style>
  <w:style w:type="character" w:customStyle="1" w:styleId="subtitulosnegros1">
    <w:name w:val="subtitulosnegros1"/>
    <w:rsid w:val="00770411"/>
    <w:rPr>
      <w:rFonts w:ascii="Verdana" w:hAnsi="Verdana" w:hint="default"/>
      <w:b/>
      <w:bCs/>
      <w:color w:val="666666"/>
      <w:sz w:val="20"/>
      <w:szCs w:val="20"/>
    </w:rPr>
  </w:style>
  <w:style w:type="character" w:customStyle="1" w:styleId="txt-dark21">
    <w:name w:val="txt-dark21"/>
    <w:rsid w:val="00770411"/>
    <w:rPr>
      <w:rFonts w:ascii="Arial" w:hAnsi="Arial" w:cs="Arial" w:hint="default"/>
      <w:strike w:val="0"/>
      <w:dstrike w:val="0"/>
      <w:color w:val="666666"/>
      <w:sz w:val="20"/>
      <w:szCs w:val="20"/>
      <w:u w:val="none"/>
      <w:effect w:val="none"/>
    </w:rPr>
  </w:style>
  <w:style w:type="character" w:customStyle="1" w:styleId="subttulos">
    <w:name w:val="subttulos"/>
    <w:basedOn w:val="Fuentedeprrafopredeter"/>
    <w:rsid w:val="00770411"/>
  </w:style>
  <w:style w:type="character" w:customStyle="1" w:styleId="estilo51">
    <w:name w:val="estilo51"/>
    <w:rsid w:val="00770411"/>
    <w:rPr>
      <w:b/>
      <w:bCs/>
      <w:sz w:val="20"/>
      <w:szCs w:val="20"/>
    </w:rPr>
  </w:style>
  <w:style w:type="character" w:customStyle="1" w:styleId="estilo71">
    <w:name w:val="estilo71"/>
    <w:rsid w:val="00770411"/>
    <w:rPr>
      <w:b/>
      <w:bCs/>
      <w:sz w:val="20"/>
      <w:szCs w:val="20"/>
    </w:rPr>
  </w:style>
  <w:style w:type="character" w:customStyle="1" w:styleId="estilo81">
    <w:name w:val="estilo81"/>
    <w:rsid w:val="00770411"/>
    <w:rPr>
      <w:sz w:val="20"/>
      <w:szCs w:val="20"/>
    </w:rPr>
  </w:style>
  <w:style w:type="character" w:customStyle="1" w:styleId="titulos1">
    <w:name w:val="titulos1"/>
    <w:rsid w:val="00770411"/>
    <w:rPr>
      <w:rFonts w:ascii="Verdana" w:hAnsi="Verdana" w:hint="default"/>
      <w:b w:val="0"/>
      <w:bCs w:val="0"/>
      <w:color w:val="5368B9"/>
      <w:sz w:val="31"/>
      <w:szCs w:val="31"/>
    </w:rPr>
  </w:style>
  <w:style w:type="character" w:customStyle="1" w:styleId="txt-dark41">
    <w:name w:val="txt-dark41"/>
    <w:rsid w:val="00770411"/>
    <w:rPr>
      <w:rFonts w:ascii="Arial" w:hAnsi="Arial" w:cs="Arial" w:hint="default"/>
      <w:strike w:val="0"/>
      <w:dstrike w:val="0"/>
      <w:color w:val="666666"/>
      <w:sz w:val="20"/>
      <w:szCs w:val="20"/>
      <w:u w:val="none"/>
      <w:effect w:val="none"/>
    </w:rPr>
  </w:style>
  <w:style w:type="paragraph" w:styleId="TDC5">
    <w:name w:val="toc 5"/>
    <w:basedOn w:val="Normal"/>
    <w:next w:val="Normal"/>
    <w:autoRedefine/>
    <w:uiPriority w:val="39"/>
    <w:unhideWhenUsed/>
    <w:rsid w:val="00770411"/>
    <w:pPr>
      <w:spacing w:after="100" w:line="276" w:lineRule="auto"/>
      <w:ind w:left="880"/>
    </w:pPr>
    <w:rPr>
      <w:rFonts w:ascii="Calibri" w:hAnsi="Calibri"/>
      <w:sz w:val="22"/>
      <w:szCs w:val="22"/>
      <w:lang w:val="es-MX" w:eastAsia="es-MX"/>
    </w:rPr>
  </w:style>
  <w:style w:type="paragraph" w:styleId="TDC6">
    <w:name w:val="toc 6"/>
    <w:basedOn w:val="Normal"/>
    <w:next w:val="Normal"/>
    <w:autoRedefine/>
    <w:uiPriority w:val="39"/>
    <w:unhideWhenUsed/>
    <w:rsid w:val="00770411"/>
    <w:pPr>
      <w:spacing w:after="100" w:line="276" w:lineRule="auto"/>
      <w:ind w:left="1100"/>
    </w:pPr>
    <w:rPr>
      <w:rFonts w:ascii="Calibri" w:hAnsi="Calibri"/>
      <w:sz w:val="22"/>
      <w:szCs w:val="22"/>
      <w:lang w:val="es-MX" w:eastAsia="es-MX"/>
    </w:rPr>
  </w:style>
  <w:style w:type="paragraph" w:styleId="TDC7">
    <w:name w:val="toc 7"/>
    <w:basedOn w:val="Normal"/>
    <w:next w:val="Normal"/>
    <w:autoRedefine/>
    <w:uiPriority w:val="39"/>
    <w:unhideWhenUsed/>
    <w:rsid w:val="00770411"/>
    <w:pPr>
      <w:spacing w:after="100" w:line="276" w:lineRule="auto"/>
      <w:ind w:left="1320"/>
    </w:pPr>
    <w:rPr>
      <w:rFonts w:ascii="Calibri" w:hAnsi="Calibri"/>
      <w:sz w:val="22"/>
      <w:szCs w:val="22"/>
      <w:lang w:val="es-MX" w:eastAsia="es-MX"/>
    </w:rPr>
  </w:style>
  <w:style w:type="paragraph" w:styleId="TDC8">
    <w:name w:val="toc 8"/>
    <w:basedOn w:val="Normal"/>
    <w:next w:val="Normal"/>
    <w:autoRedefine/>
    <w:uiPriority w:val="39"/>
    <w:unhideWhenUsed/>
    <w:rsid w:val="00770411"/>
    <w:pPr>
      <w:spacing w:after="100" w:line="276" w:lineRule="auto"/>
      <w:ind w:left="1540"/>
    </w:pPr>
    <w:rPr>
      <w:rFonts w:ascii="Calibri" w:hAnsi="Calibri"/>
      <w:sz w:val="22"/>
      <w:szCs w:val="22"/>
      <w:lang w:val="es-MX" w:eastAsia="es-MX"/>
    </w:rPr>
  </w:style>
  <w:style w:type="paragraph" w:styleId="TDC9">
    <w:name w:val="toc 9"/>
    <w:basedOn w:val="Normal"/>
    <w:next w:val="Normal"/>
    <w:autoRedefine/>
    <w:uiPriority w:val="39"/>
    <w:unhideWhenUsed/>
    <w:rsid w:val="00770411"/>
    <w:pPr>
      <w:spacing w:after="100" w:line="276" w:lineRule="auto"/>
      <w:ind w:left="1760"/>
    </w:pPr>
    <w:rPr>
      <w:rFonts w:ascii="Calibri" w:hAnsi="Calibri"/>
      <w:sz w:val="22"/>
      <w:szCs w:val="22"/>
      <w:lang w:val="es-MX" w:eastAsia="es-MX"/>
    </w:rPr>
  </w:style>
  <w:style w:type="paragraph" w:styleId="Bibliografa">
    <w:name w:val="Bibliography"/>
    <w:basedOn w:val="Normal"/>
    <w:next w:val="Normal"/>
    <w:uiPriority w:val="37"/>
    <w:unhideWhenUsed/>
    <w:rsid w:val="00770411"/>
  </w:style>
  <w:style w:type="paragraph" w:customStyle="1" w:styleId="Epgrafe">
    <w:name w:val="Epígrafe"/>
    <w:basedOn w:val="Normal"/>
    <w:next w:val="Normal"/>
    <w:qFormat/>
    <w:rsid w:val="00770411"/>
    <w:rPr>
      <w:rFonts w:ascii="Century Gothic" w:hAnsi="Century Gothic"/>
      <w:b/>
      <w:bCs/>
      <w:color w:val="000000"/>
      <w:sz w:val="20"/>
      <w:szCs w:val="18"/>
    </w:rPr>
  </w:style>
  <w:style w:type="paragraph" w:styleId="Tabladeilustraciones">
    <w:name w:val="table of figures"/>
    <w:aliases w:val="Tabla de graficos"/>
    <w:basedOn w:val="Normal"/>
    <w:next w:val="Normal"/>
    <w:uiPriority w:val="99"/>
    <w:qFormat/>
    <w:rsid w:val="00686F36"/>
    <w:pPr>
      <w:ind w:left="482" w:hanging="482"/>
    </w:pPr>
    <w:rPr>
      <w:rFonts w:ascii="Century Gothic" w:hAnsi="Century Gothic"/>
      <w:sz w:val="20"/>
      <w:szCs w:val="20"/>
    </w:rPr>
  </w:style>
  <w:style w:type="paragraph" w:styleId="ndice1">
    <w:name w:val="index 1"/>
    <w:basedOn w:val="Normal"/>
    <w:next w:val="Normal"/>
    <w:autoRedefine/>
    <w:semiHidden/>
    <w:rsid w:val="00770411"/>
    <w:pPr>
      <w:ind w:left="240" w:hanging="240"/>
    </w:pPr>
  </w:style>
  <w:style w:type="paragraph" w:styleId="Encabezadodelista">
    <w:name w:val="toa heading"/>
    <w:basedOn w:val="Normal"/>
    <w:next w:val="Normal"/>
    <w:semiHidden/>
    <w:rsid w:val="00770411"/>
    <w:pPr>
      <w:spacing w:before="120"/>
    </w:pPr>
    <w:rPr>
      <w:rFonts w:ascii="Cambria" w:hAnsi="Cambria"/>
      <w:b/>
      <w:bCs/>
    </w:rPr>
  </w:style>
  <w:style w:type="paragraph" w:styleId="Textoconsangra">
    <w:name w:val="table of authorities"/>
    <w:basedOn w:val="Normal"/>
    <w:next w:val="Normal"/>
    <w:semiHidden/>
    <w:rsid w:val="00770411"/>
    <w:pPr>
      <w:ind w:left="240" w:hanging="240"/>
    </w:pPr>
  </w:style>
  <w:style w:type="paragraph" w:customStyle="1" w:styleId="Default">
    <w:name w:val="Default"/>
    <w:rsid w:val="00770411"/>
    <w:pPr>
      <w:autoSpaceDE w:val="0"/>
      <w:autoSpaceDN w:val="0"/>
      <w:adjustRightInd w:val="0"/>
    </w:pPr>
    <w:rPr>
      <w:rFonts w:ascii="Arial" w:hAnsi="Arial" w:cs="Arial"/>
      <w:bCs/>
      <w:color w:val="000000"/>
      <w:lang w:eastAsia="es-ES"/>
    </w:rPr>
  </w:style>
  <w:style w:type="paragraph" w:styleId="Revisin">
    <w:name w:val="Revision"/>
    <w:hidden/>
    <w:uiPriority w:val="99"/>
    <w:semiHidden/>
    <w:rsid w:val="00770411"/>
    <w:rPr>
      <w:lang w:eastAsia="es-ES"/>
    </w:rPr>
  </w:style>
  <w:style w:type="character" w:styleId="CitaHTML">
    <w:name w:val="HTML Cite"/>
    <w:uiPriority w:val="99"/>
    <w:semiHidden/>
    <w:unhideWhenUsed/>
    <w:rsid w:val="00770411"/>
    <w:rPr>
      <w:i/>
      <w:iCs/>
    </w:rPr>
  </w:style>
  <w:style w:type="character" w:customStyle="1" w:styleId="Ttulo8Car">
    <w:name w:val="Título 8 Car"/>
    <w:rsid w:val="00770411"/>
    <w:rPr>
      <w:i/>
      <w:iCs/>
      <w:sz w:val="24"/>
      <w:szCs w:val="24"/>
      <w:lang w:val="es-ES" w:eastAsia="es-ES"/>
    </w:rPr>
  </w:style>
  <w:style w:type="paragraph" w:styleId="Textoindependiente">
    <w:name w:val="Body Text"/>
    <w:basedOn w:val="Normal"/>
    <w:link w:val="TextoindependienteCar"/>
    <w:uiPriority w:val="1"/>
    <w:qFormat/>
    <w:rsid w:val="00770411"/>
    <w:rPr>
      <w:rFonts w:ascii="Century Gothic" w:hAnsi="Century Gothic"/>
      <w:sz w:val="22"/>
      <w:szCs w:val="22"/>
    </w:rPr>
  </w:style>
  <w:style w:type="paragraph" w:styleId="ndice2">
    <w:name w:val="index 2"/>
    <w:basedOn w:val="Normal"/>
    <w:next w:val="Normal"/>
    <w:autoRedefine/>
    <w:semiHidden/>
    <w:rsid w:val="00770411"/>
    <w:pPr>
      <w:ind w:left="480" w:hanging="240"/>
    </w:pPr>
  </w:style>
  <w:style w:type="paragraph" w:customStyle="1" w:styleId="0Portada1">
    <w:name w:val="0 Portada 1"/>
    <w:rsid w:val="00770411"/>
    <w:pPr>
      <w:widowControl w:val="0"/>
      <w:spacing w:before="600"/>
    </w:pPr>
    <w:rPr>
      <w:rFonts w:ascii="Century Gothic" w:hAnsi="Century Gothic"/>
      <w:sz w:val="44"/>
      <w:szCs w:val="44"/>
      <w:lang w:eastAsia="es-ES"/>
    </w:rPr>
  </w:style>
  <w:style w:type="paragraph" w:customStyle="1" w:styleId="0Portada2">
    <w:name w:val="0 Portada 2"/>
    <w:basedOn w:val="0Portada1"/>
    <w:rsid w:val="00770411"/>
    <w:pPr>
      <w:spacing w:before="240"/>
    </w:pPr>
    <w:rPr>
      <w:sz w:val="24"/>
    </w:rPr>
  </w:style>
  <w:style w:type="paragraph" w:customStyle="1" w:styleId="0Portada4">
    <w:name w:val="0 Portada 4"/>
    <w:basedOn w:val="0Portada2"/>
    <w:rsid w:val="00770411"/>
    <w:pPr>
      <w:spacing w:before="600"/>
      <w:jc w:val="center"/>
    </w:pPr>
    <w:rPr>
      <w:b/>
    </w:rPr>
  </w:style>
  <w:style w:type="paragraph" w:customStyle="1" w:styleId="0Portada6">
    <w:name w:val="0 Portada 6"/>
    <w:basedOn w:val="0Portada4"/>
    <w:rsid w:val="00770411"/>
    <w:pPr>
      <w:spacing w:before="0"/>
    </w:pPr>
    <w:rPr>
      <w:b w:val="0"/>
      <w:i/>
      <w:sz w:val="22"/>
    </w:rPr>
  </w:style>
  <w:style w:type="paragraph" w:customStyle="1" w:styleId="0Portada8">
    <w:name w:val="0 Portada 8"/>
    <w:basedOn w:val="0Portada4"/>
    <w:rsid w:val="00770411"/>
    <w:pPr>
      <w:jc w:val="right"/>
    </w:pPr>
  </w:style>
  <w:style w:type="paragraph" w:customStyle="1" w:styleId="0Portada7">
    <w:name w:val="0 Portada 7"/>
    <w:basedOn w:val="0Portada6"/>
    <w:rsid w:val="00770411"/>
    <w:pPr>
      <w:spacing w:before="240"/>
    </w:pPr>
    <w:rPr>
      <w:i w:val="0"/>
    </w:rPr>
  </w:style>
  <w:style w:type="paragraph" w:customStyle="1" w:styleId="0Portada3">
    <w:name w:val="0 Portada 3"/>
    <w:basedOn w:val="0Portada2"/>
    <w:rsid w:val="00770411"/>
    <w:rPr>
      <w:i/>
    </w:rPr>
  </w:style>
  <w:style w:type="paragraph" w:customStyle="1" w:styleId="0Portada5">
    <w:name w:val="0 Portada 5"/>
    <w:basedOn w:val="0Portada4"/>
    <w:rsid w:val="00770411"/>
    <w:pPr>
      <w:spacing w:before="0"/>
    </w:pPr>
    <w:rPr>
      <w:b w:val="0"/>
      <w:sz w:val="22"/>
    </w:rPr>
  </w:style>
  <w:style w:type="paragraph" w:customStyle="1" w:styleId="0Portada9">
    <w:name w:val="0 Portada 9"/>
    <w:basedOn w:val="0Portada8"/>
    <w:rsid w:val="00770411"/>
    <w:pPr>
      <w:spacing w:before="0"/>
    </w:pPr>
    <w:rPr>
      <w:b w:val="0"/>
      <w:i/>
      <w:sz w:val="22"/>
    </w:rPr>
  </w:style>
  <w:style w:type="paragraph" w:customStyle="1" w:styleId="1Ttulosimple">
    <w:name w:val="1 Título simple"/>
    <w:next w:val="2Texto"/>
    <w:rsid w:val="00770411"/>
    <w:pPr>
      <w:pageBreakBefore/>
      <w:widowControl w:val="0"/>
      <w:spacing w:after="360"/>
    </w:pPr>
    <w:rPr>
      <w:rFonts w:ascii="Century Gothic" w:hAnsi="Century Gothic"/>
      <w:b/>
      <w:sz w:val="32"/>
      <w:szCs w:val="32"/>
      <w:lang w:eastAsia="es-ES"/>
    </w:rPr>
  </w:style>
  <w:style w:type="paragraph" w:customStyle="1" w:styleId="2Texto">
    <w:name w:val="2 Texto"/>
    <w:uiPriority w:val="99"/>
    <w:rsid w:val="00770411"/>
    <w:pPr>
      <w:spacing w:before="240"/>
    </w:pPr>
    <w:rPr>
      <w:rFonts w:ascii="Century Gothic" w:hAnsi="Century Gothic"/>
      <w:sz w:val="22"/>
      <w:lang w:eastAsia="es-ES"/>
    </w:rPr>
  </w:style>
  <w:style w:type="paragraph" w:customStyle="1" w:styleId="1Subttulosimple">
    <w:name w:val="1 Subtítulo simple"/>
    <w:basedOn w:val="1Ttulosimple"/>
    <w:next w:val="2Texto"/>
    <w:rsid w:val="00770411"/>
    <w:pPr>
      <w:keepNext/>
      <w:pageBreakBefore w:val="0"/>
      <w:spacing w:before="360" w:after="240"/>
    </w:pPr>
    <w:rPr>
      <w:sz w:val="28"/>
    </w:rPr>
  </w:style>
  <w:style w:type="paragraph" w:customStyle="1" w:styleId="1Ttulo1">
    <w:name w:val="1 Título 1"/>
    <w:basedOn w:val="1Ttulosimple"/>
    <w:rsid w:val="00770411"/>
    <w:pPr>
      <w:outlineLvl w:val="0"/>
    </w:pPr>
  </w:style>
  <w:style w:type="paragraph" w:customStyle="1" w:styleId="2Epgrafe">
    <w:name w:val="2 Epígrafe"/>
    <w:rsid w:val="00770411"/>
    <w:pPr>
      <w:widowControl w:val="0"/>
      <w:spacing w:after="480"/>
      <w:jc w:val="right"/>
    </w:pPr>
    <w:rPr>
      <w:i/>
      <w:iCs/>
      <w:lang w:eastAsia="es-ES"/>
    </w:rPr>
  </w:style>
  <w:style w:type="paragraph" w:customStyle="1" w:styleId="1Captulo">
    <w:name w:val="1 Capítulo"/>
    <w:rsid w:val="0039637E"/>
    <w:pPr>
      <w:pageBreakBefore/>
      <w:widowControl w:val="0"/>
      <w:spacing w:after="360" w:line="240" w:lineRule="auto"/>
      <w:ind w:left="1985" w:hanging="1985"/>
      <w:outlineLvl w:val="0"/>
    </w:pPr>
    <w:rPr>
      <w:rFonts w:ascii="Arial" w:hAnsi="Arial"/>
      <w:b/>
      <w:sz w:val="32"/>
      <w:lang w:eastAsia="es-ES"/>
    </w:rPr>
  </w:style>
  <w:style w:type="paragraph" w:customStyle="1" w:styleId="1Subttulo2">
    <w:name w:val="1 Subtítulo 2"/>
    <w:rsid w:val="00770411"/>
    <w:pPr>
      <w:keepNext/>
      <w:widowControl w:val="0"/>
      <w:spacing w:before="480" w:after="240"/>
      <w:ind w:left="567" w:hanging="567"/>
      <w:outlineLvl w:val="1"/>
    </w:pPr>
    <w:rPr>
      <w:rFonts w:ascii="Arial" w:hAnsi="Arial"/>
      <w:b/>
      <w:sz w:val="28"/>
      <w:lang w:eastAsia="es-ES"/>
    </w:rPr>
  </w:style>
  <w:style w:type="paragraph" w:customStyle="1" w:styleId="1Acpite">
    <w:name w:val="1 Acápite"/>
    <w:rsid w:val="00770411"/>
    <w:pPr>
      <w:keepNext/>
      <w:widowControl w:val="0"/>
      <w:spacing w:before="240" w:after="240"/>
    </w:pPr>
    <w:rPr>
      <w:rFonts w:ascii="Century Gothic" w:hAnsi="Century Gothic"/>
      <w:b/>
      <w:sz w:val="22"/>
      <w:szCs w:val="22"/>
      <w:lang w:eastAsia="es-ES"/>
    </w:rPr>
  </w:style>
  <w:style w:type="paragraph" w:customStyle="1" w:styleId="3Ttulotabla">
    <w:name w:val="3 Título tabla"/>
    <w:rsid w:val="00770411"/>
    <w:pPr>
      <w:keepNext/>
      <w:widowControl w:val="0"/>
      <w:spacing w:before="360" w:after="120"/>
    </w:pPr>
    <w:rPr>
      <w:rFonts w:ascii="Century Gothic" w:hAnsi="Century Gothic"/>
      <w:lang w:eastAsia="es-ES"/>
    </w:rPr>
  </w:style>
  <w:style w:type="character" w:customStyle="1" w:styleId="5Negrita">
    <w:name w:val="5 Negrita"/>
    <w:rsid w:val="00770411"/>
    <w:rPr>
      <w:b/>
      <w:bCs/>
    </w:rPr>
  </w:style>
  <w:style w:type="paragraph" w:customStyle="1" w:styleId="3Fuente">
    <w:name w:val="3 Fuente"/>
    <w:rsid w:val="00770411"/>
    <w:pPr>
      <w:widowControl w:val="0"/>
      <w:spacing w:before="120" w:after="360"/>
    </w:pPr>
    <w:rPr>
      <w:rFonts w:ascii="Century Gothic" w:hAnsi="Century Gothic"/>
      <w:sz w:val="16"/>
      <w:szCs w:val="16"/>
      <w:lang w:eastAsia="es-ES"/>
    </w:rPr>
  </w:style>
  <w:style w:type="paragraph" w:customStyle="1" w:styleId="2Anidado">
    <w:name w:val="2 Anidado"/>
    <w:rsid w:val="00770411"/>
    <w:pPr>
      <w:spacing w:before="240"/>
      <w:ind w:left="964" w:hanging="397"/>
    </w:pPr>
    <w:rPr>
      <w:rFonts w:ascii="Century Gothic" w:hAnsi="Century Gothic"/>
      <w:sz w:val="22"/>
      <w:szCs w:val="22"/>
      <w:lang w:val="es-ES_tradnl" w:eastAsia="en-US"/>
    </w:rPr>
  </w:style>
  <w:style w:type="paragraph" w:customStyle="1" w:styleId="1Subttulo3">
    <w:name w:val="1 Subtítulo 3"/>
    <w:basedOn w:val="1Subttulo2"/>
    <w:rsid w:val="00E358CC"/>
    <w:pPr>
      <w:keepLines/>
      <w:spacing w:before="240"/>
      <w:ind w:left="794" w:hanging="794"/>
      <w:contextualSpacing/>
      <w:outlineLvl w:val="2"/>
    </w:pPr>
  </w:style>
  <w:style w:type="paragraph" w:customStyle="1" w:styleId="1Inciso">
    <w:name w:val="1 Inciso"/>
    <w:basedOn w:val="1Subttulosimple"/>
    <w:rsid w:val="00770411"/>
    <w:rPr>
      <w:rFonts w:ascii="Arial" w:hAnsi="Arial"/>
      <w:sz w:val="26"/>
    </w:rPr>
  </w:style>
  <w:style w:type="paragraph" w:styleId="ndice3">
    <w:name w:val="index 3"/>
    <w:basedOn w:val="Normal"/>
    <w:next w:val="Normal"/>
    <w:autoRedefine/>
    <w:semiHidden/>
    <w:rsid w:val="00770411"/>
    <w:pPr>
      <w:ind w:left="720" w:hanging="240"/>
    </w:pPr>
  </w:style>
  <w:style w:type="paragraph" w:styleId="ndice4">
    <w:name w:val="index 4"/>
    <w:basedOn w:val="Normal"/>
    <w:next w:val="Normal"/>
    <w:autoRedefine/>
    <w:semiHidden/>
    <w:rsid w:val="00770411"/>
    <w:pPr>
      <w:ind w:left="960" w:hanging="240"/>
    </w:pPr>
  </w:style>
  <w:style w:type="paragraph" w:styleId="ndice5">
    <w:name w:val="index 5"/>
    <w:basedOn w:val="Normal"/>
    <w:next w:val="Normal"/>
    <w:autoRedefine/>
    <w:semiHidden/>
    <w:rsid w:val="00770411"/>
    <w:pPr>
      <w:ind w:left="1200" w:hanging="240"/>
    </w:pPr>
  </w:style>
  <w:style w:type="paragraph" w:styleId="ndice6">
    <w:name w:val="index 6"/>
    <w:basedOn w:val="Normal"/>
    <w:next w:val="Normal"/>
    <w:autoRedefine/>
    <w:semiHidden/>
    <w:rsid w:val="00770411"/>
    <w:pPr>
      <w:ind w:left="1440" w:hanging="240"/>
    </w:pPr>
  </w:style>
  <w:style w:type="paragraph" w:styleId="ndice7">
    <w:name w:val="index 7"/>
    <w:basedOn w:val="Normal"/>
    <w:next w:val="Normal"/>
    <w:autoRedefine/>
    <w:semiHidden/>
    <w:rsid w:val="00770411"/>
    <w:pPr>
      <w:ind w:left="1680" w:hanging="240"/>
    </w:pPr>
  </w:style>
  <w:style w:type="paragraph" w:styleId="ndice8">
    <w:name w:val="index 8"/>
    <w:basedOn w:val="Normal"/>
    <w:next w:val="Normal"/>
    <w:autoRedefine/>
    <w:semiHidden/>
    <w:rsid w:val="00770411"/>
    <w:pPr>
      <w:ind w:left="1920" w:hanging="240"/>
    </w:pPr>
  </w:style>
  <w:style w:type="paragraph" w:styleId="ndice9">
    <w:name w:val="index 9"/>
    <w:basedOn w:val="Normal"/>
    <w:next w:val="Normal"/>
    <w:autoRedefine/>
    <w:semiHidden/>
    <w:rsid w:val="00770411"/>
    <w:pPr>
      <w:ind w:left="2160" w:hanging="240"/>
    </w:pPr>
  </w:style>
  <w:style w:type="paragraph" w:styleId="Ttulodendice">
    <w:name w:val="index heading"/>
    <w:basedOn w:val="Normal"/>
    <w:next w:val="ndice1"/>
    <w:semiHidden/>
    <w:rsid w:val="00770411"/>
  </w:style>
  <w:style w:type="paragraph" w:customStyle="1" w:styleId="2Ejemplo">
    <w:name w:val="2 Ejemplo"/>
    <w:basedOn w:val="2Texto"/>
    <w:rsid w:val="00770411"/>
    <w:pPr>
      <w:ind w:left="567" w:right="567"/>
    </w:pPr>
    <w:rPr>
      <w:i/>
      <w:iCs/>
    </w:rPr>
  </w:style>
  <w:style w:type="paragraph" w:customStyle="1" w:styleId="3Ttulofigura">
    <w:name w:val="3 Título figura"/>
    <w:basedOn w:val="3Ttulotabla"/>
    <w:rsid w:val="00770411"/>
    <w:rPr>
      <w:bCs/>
    </w:rPr>
  </w:style>
  <w:style w:type="table" w:customStyle="1" w:styleId="Listaclara-nfasis11">
    <w:name w:val="Lista clara - Énfasis 11"/>
    <w:basedOn w:val="Tablanormal"/>
    <w:uiPriority w:val="61"/>
    <w:rsid w:val="00B5554F"/>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Listamedia1-nfasis11">
    <w:name w:val="Lista media 1 - Énfasis 11"/>
    <w:basedOn w:val="Tablanormal"/>
    <w:uiPriority w:val="65"/>
    <w:rsid w:val="002F79F9"/>
    <w:rPr>
      <w:color w:val="000000"/>
    </w:rPr>
    <w:tblPr>
      <w:tblStyleRowBandSize w:val="1"/>
      <w:tblStyleColBandSize w:val="1"/>
      <w:tblBorders>
        <w:top w:val="single" w:sz="8" w:space="0" w:color="4F81BD"/>
        <w:bottom w:val="single" w:sz="8" w:space="0" w:color="4F81BD"/>
      </w:tblBorders>
    </w:tblPr>
    <w:tblStylePr w:type="firstRow">
      <w:rPr>
        <w:rFonts w:ascii="Cambria Math" w:eastAsia="Times New Roman" w:hAnsi="Cambria Math" w:cs="Times New Roman"/>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customStyle="1" w:styleId="Sombreadoclaro-nfasis11">
    <w:name w:val="Sombreado claro - Énfasis 11"/>
    <w:basedOn w:val="Tablanormal"/>
    <w:uiPriority w:val="60"/>
    <w:rsid w:val="00155513"/>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Sombreadomedio1-nfasis11">
    <w:name w:val="Sombreado medio 1 - Énfasis 11"/>
    <w:basedOn w:val="Tablanormal"/>
    <w:uiPriority w:val="63"/>
    <w:rsid w:val="00155513"/>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Listaclara-nfasis4">
    <w:name w:val="Light List Accent 4"/>
    <w:basedOn w:val="Tablanormal"/>
    <w:uiPriority w:val="61"/>
    <w:rsid w:val="00155513"/>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Cuadrculamedia3-nfasis1">
    <w:name w:val="Medium Grid 3 Accent 1"/>
    <w:basedOn w:val="Tablanormal"/>
    <w:uiPriority w:val="69"/>
    <w:rsid w:val="00C2149C"/>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styleId="Listaclara-nfasis3">
    <w:name w:val="Light List Accent 3"/>
    <w:basedOn w:val="Tablanormal"/>
    <w:uiPriority w:val="61"/>
    <w:rsid w:val="00865A7F"/>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styleId="Listaclara-nfasis5">
    <w:name w:val="Light List Accent 5"/>
    <w:basedOn w:val="Tablanormal"/>
    <w:uiPriority w:val="61"/>
    <w:rsid w:val="00AE0DCA"/>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styleId="Cuadrculamedia3-nfasis5">
    <w:name w:val="Medium Grid 3 Accent 5"/>
    <w:basedOn w:val="Tablanormal"/>
    <w:uiPriority w:val="69"/>
    <w:rsid w:val="005C383A"/>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styleId="Cuadrculamedia3-nfasis2">
    <w:name w:val="Medium Grid 3 Accent 2"/>
    <w:basedOn w:val="Tablanormal"/>
    <w:uiPriority w:val="69"/>
    <w:rsid w:val="007819D8"/>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styleId="Sombreadomedio2-nfasis2">
    <w:name w:val="Medium Shading 2 Accent 2"/>
    <w:basedOn w:val="Tablanormal"/>
    <w:uiPriority w:val="64"/>
    <w:rsid w:val="0085599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Sombreadomedio1-nfasis12">
    <w:name w:val="Sombreado medio 1 - Énfasis 12"/>
    <w:basedOn w:val="Tablanormal"/>
    <w:uiPriority w:val="63"/>
    <w:rsid w:val="000F2832"/>
    <w:rPr>
      <w:rFonts w:ascii="Calibri" w:eastAsia="Calibri" w:hAnsi="Calibri"/>
      <w:sz w:val="22"/>
      <w:szCs w:val="22"/>
      <w:lang w:eastAsia="en-US"/>
    </w:rPr>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customStyle="1" w:styleId="Listaclara-nfasis12">
    <w:name w:val="Lista clara - Énfasis 12"/>
    <w:basedOn w:val="Tablanormal"/>
    <w:uiPriority w:val="61"/>
    <w:rsid w:val="006154CF"/>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Tablaconcuadrcula">
    <w:name w:val="Table Grid"/>
    <w:basedOn w:val="Tablanormal"/>
    <w:uiPriority w:val="39"/>
    <w:rsid w:val="00DE67E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staclara1">
    <w:name w:val="Lista clara1"/>
    <w:basedOn w:val="Tablanormal"/>
    <w:uiPriority w:val="61"/>
    <w:rsid w:val="004F0A68"/>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Sombreadoclaro1">
    <w:name w:val="Sombreado claro1"/>
    <w:basedOn w:val="Tablanormal"/>
    <w:uiPriority w:val="60"/>
    <w:rsid w:val="004F0A68"/>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character" w:customStyle="1" w:styleId="author">
    <w:name w:val="author"/>
    <w:basedOn w:val="Fuentedeprrafopredeter"/>
    <w:rsid w:val="00731C36"/>
  </w:style>
  <w:style w:type="character" w:customStyle="1" w:styleId="pubyear">
    <w:name w:val="pubyear"/>
    <w:basedOn w:val="Fuentedeprrafopredeter"/>
    <w:rsid w:val="00731C36"/>
  </w:style>
  <w:style w:type="character" w:customStyle="1" w:styleId="apple-converted-space">
    <w:name w:val="apple-converted-space"/>
    <w:basedOn w:val="Fuentedeprrafopredeter"/>
    <w:rsid w:val="00731C36"/>
  </w:style>
  <w:style w:type="character" w:customStyle="1" w:styleId="othertitle">
    <w:name w:val="othertitle"/>
    <w:basedOn w:val="Fuentedeprrafopredeter"/>
    <w:rsid w:val="00731C36"/>
  </w:style>
  <w:style w:type="character" w:customStyle="1" w:styleId="Mencinsinresolver1">
    <w:name w:val="Mención sin resolver1"/>
    <w:basedOn w:val="Fuentedeprrafopredeter"/>
    <w:uiPriority w:val="99"/>
    <w:semiHidden/>
    <w:unhideWhenUsed/>
    <w:rsid w:val="00F56BD1"/>
    <w:rPr>
      <w:color w:val="605E5C"/>
      <w:shd w:val="clear" w:color="auto" w:fill="E1DFDD"/>
    </w:rPr>
  </w:style>
  <w:style w:type="paragraph" w:customStyle="1" w:styleId="Pa7">
    <w:name w:val="Pa7"/>
    <w:basedOn w:val="Default"/>
    <w:next w:val="Default"/>
    <w:uiPriority w:val="99"/>
    <w:rsid w:val="007340D2"/>
    <w:pPr>
      <w:spacing w:line="211" w:lineRule="atLeast"/>
    </w:pPr>
    <w:rPr>
      <w:rFonts w:ascii="Fira Sans" w:eastAsiaTheme="minorHAnsi" w:hAnsi="Fira Sans" w:cstheme="minorBidi"/>
      <w:bCs w:val="0"/>
      <w:color w:val="auto"/>
      <w:lang w:val="es-MX" w:eastAsia="en-US"/>
    </w:rPr>
  </w:style>
  <w:style w:type="character" w:customStyle="1" w:styleId="A2">
    <w:name w:val="A2"/>
    <w:uiPriority w:val="99"/>
    <w:rsid w:val="007340D2"/>
    <w:rPr>
      <w:rFonts w:cs="Fira Sans"/>
      <w:color w:val="000000"/>
      <w:sz w:val="20"/>
      <w:szCs w:val="20"/>
    </w:rPr>
  </w:style>
  <w:style w:type="paragraph" w:customStyle="1" w:styleId="Resumen">
    <w:name w:val="Resumen"/>
    <w:basedOn w:val="Normal"/>
    <w:link w:val="ResumenChar"/>
    <w:qFormat/>
    <w:rsid w:val="007340D2"/>
    <w:pPr>
      <w:autoSpaceDE w:val="0"/>
      <w:autoSpaceDN w:val="0"/>
      <w:spacing w:before="20"/>
      <w:ind w:firstLine="202"/>
    </w:pPr>
    <w:rPr>
      <w:b/>
      <w:bCs/>
      <w:iCs/>
      <w:color w:val="1F497D"/>
      <w:sz w:val="18"/>
      <w:szCs w:val="18"/>
      <w:lang w:val="es-ES_tradnl" w:eastAsia="en-US"/>
    </w:rPr>
  </w:style>
  <w:style w:type="character" w:customStyle="1" w:styleId="ResumenChar">
    <w:name w:val="Resumen Char"/>
    <w:basedOn w:val="Fuentedeprrafopredeter"/>
    <w:link w:val="Resumen"/>
    <w:rsid w:val="007340D2"/>
    <w:rPr>
      <w:b/>
      <w:bCs/>
      <w:iCs/>
      <w:color w:val="1F497D"/>
      <w:sz w:val="18"/>
      <w:szCs w:val="18"/>
      <w:lang w:val="es-ES_tradnl" w:eastAsia="en-US"/>
    </w:rPr>
  </w:style>
  <w:style w:type="character" w:customStyle="1" w:styleId="Mencinsinresolver2">
    <w:name w:val="Mención sin resolver2"/>
    <w:basedOn w:val="Fuentedeprrafopredeter"/>
    <w:uiPriority w:val="99"/>
    <w:semiHidden/>
    <w:unhideWhenUsed/>
    <w:rsid w:val="001E34FE"/>
    <w:rPr>
      <w:color w:val="605E5C"/>
      <w:shd w:val="clear" w:color="auto" w:fill="E1DFDD"/>
    </w:rPr>
  </w:style>
  <w:style w:type="character" w:customStyle="1" w:styleId="Mencinsinresolver3">
    <w:name w:val="Mención sin resolver3"/>
    <w:basedOn w:val="Fuentedeprrafopredeter"/>
    <w:uiPriority w:val="99"/>
    <w:semiHidden/>
    <w:unhideWhenUsed/>
    <w:rsid w:val="00FD3075"/>
    <w:rPr>
      <w:color w:val="605E5C"/>
      <w:shd w:val="clear" w:color="auto" w:fill="E1DFDD"/>
    </w:rPr>
  </w:style>
  <w:style w:type="character" w:customStyle="1" w:styleId="article-title">
    <w:name w:val="article-title"/>
    <w:basedOn w:val="Fuentedeprrafopredeter"/>
    <w:rsid w:val="00851408"/>
  </w:style>
  <w:style w:type="character" w:customStyle="1" w:styleId="normaltextrun">
    <w:name w:val="normaltextrun"/>
    <w:basedOn w:val="Fuentedeprrafopredeter"/>
    <w:rsid w:val="006079B0"/>
  </w:style>
  <w:style w:type="character" w:customStyle="1" w:styleId="TtuloCar">
    <w:name w:val="Título Car"/>
    <w:aliases w:val="Titulo Sub Tema Car"/>
    <w:basedOn w:val="Fuentedeprrafopredeter"/>
    <w:link w:val="Ttulo"/>
    <w:uiPriority w:val="10"/>
    <w:rsid w:val="00102857"/>
    <w:rPr>
      <w:rFonts w:eastAsiaTheme="majorEastAsia" w:cstheme="majorBidi"/>
      <w:b/>
      <w:spacing w:val="-10"/>
      <w:kern w:val="28"/>
      <w:sz w:val="40"/>
      <w:szCs w:val="56"/>
      <w:lang w:eastAsia="en-US"/>
    </w:rPr>
  </w:style>
  <w:style w:type="paragraph" w:styleId="Listaconvietas">
    <w:name w:val="List Bullet"/>
    <w:basedOn w:val="Normal"/>
    <w:uiPriority w:val="99"/>
    <w:unhideWhenUsed/>
    <w:rsid w:val="00102857"/>
    <w:pPr>
      <w:numPr>
        <w:numId w:val="7"/>
      </w:numPr>
      <w:spacing w:after="160" w:line="259" w:lineRule="auto"/>
      <w:contextualSpacing/>
    </w:pPr>
    <w:rPr>
      <w:rFonts w:asciiTheme="minorHAnsi" w:eastAsiaTheme="minorHAnsi" w:hAnsiTheme="minorHAnsi" w:cstheme="minorBidi"/>
      <w:sz w:val="22"/>
      <w:szCs w:val="22"/>
      <w:lang w:val="es-MX" w:eastAsia="en-US"/>
    </w:rPr>
  </w:style>
  <w:style w:type="character" w:customStyle="1" w:styleId="SubttuloCar">
    <w:name w:val="Subtítulo Car"/>
    <w:basedOn w:val="Fuentedeprrafopredeter"/>
    <w:link w:val="Subttulo"/>
    <w:uiPriority w:val="11"/>
    <w:rsid w:val="00102857"/>
    <w:rPr>
      <w:rFonts w:ascii="Georgia" w:eastAsia="Georgia" w:hAnsi="Georgia" w:cs="Georgia"/>
      <w:i/>
      <w:color w:val="666666"/>
      <w:sz w:val="48"/>
      <w:szCs w:val="48"/>
    </w:rPr>
  </w:style>
  <w:style w:type="paragraph" w:styleId="Subttulo">
    <w:name w:val="Subtitle"/>
    <w:basedOn w:val="Normal"/>
    <w:next w:val="Normal"/>
    <w:link w:val="SubttuloCar"/>
    <w:uiPriority w:val="11"/>
    <w:qFormat/>
    <w:pPr>
      <w:keepNext/>
      <w:keepLines/>
      <w:spacing w:before="360" w:after="80" w:line="259" w:lineRule="auto"/>
    </w:pPr>
    <w:rPr>
      <w:rFonts w:ascii="Georgia" w:eastAsia="Georgia" w:hAnsi="Georgia" w:cs="Georgia"/>
      <w:i/>
      <w:color w:val="666666"/>
      <w:sz w:val="48"/>
      <w:szCs w:val="48"/>
    </w:rPr>
  </w:style>
  <w:style w:type="paragraph" w:customStyle="1" w:styleId="NormaApa">
    <w:name w:val="NormaApa"/>
    <w:basedOn w:val="Normal"/>
    <w:link w:val="NormaApaCar"/>
    <w:autoRedefine/>
    <w:qFormat/>
    <w:rsid w:val="00102857"/>
    <w:rPr>
      <w:rFonts w:eastAsia="Calibri"/>
      <w:lang w:val="es-MX" w:eastAsia="es-MX"/>
    </w:rPr>
  </w:style>
  <w:style w:type="character" w:customStyle="1" w:styleId="NormaApaCar">
    <w:name w:val="NormaApa Car"/>
    <w:link w:val="NormaApa"/>
    <w:rsid w:val="00102857"/>
    <w:rPr>
      <w:rFonts w:eastAsia="Calibri"/>
      <w:sz w:val="24"/>
      <w:szCs w:val="24"/>
    </w:rPr>
  </w:style>
  <w:style w:type="paragraph" w:customStyle="1" w:styleId="TablaApa">
    <w:name w:val="TablaApa"/>
    <w:basedOn w:val="Normal"/>
    <w:link w:val="TablaApaCar"/>
    <w:qFormat/>
    <w:rsid w:val="00102857"/>
    <w:pPr>
      <w:spacing w:after="160" w:line="480" w:lineRule="auto"/>
      <w:jc w:val="center"/>
    </w:pPr>
    <w:rPr>
      <w:bCs/>
      <w:iCs/>
      <w:color w:val="000000"/>
      <w:sz w:val="20"/>
      <w:szCs w:val="20"/>
      <w:lang w:eastAsia="es-MX"/>
    </w:rPr>
  </w:style>
  <w:style w:type="character" w:customStyle="1" w:styleId="TablaApaCar">
    <w:name w:val="TablaApa Car"/>
    <w:link w:val="TablaApa"/>
    <w:rsid w:val="00102857"/>
    <w:rPr>
      <w:bCs/>
      <w:iCs/>
      <w:color w:val="000000"/>
      <w:lang w:val="es-ES"/>
    </w:rPr>
  </w:style>
  <w:style w:type="table" w:styleId="Tablanormal2">
    <w:name w:val="Plain Table 2"/>
    <w:basedOn w:val="Tablanormal"/>
    <w:uiPriority w:val="42"/>
    <w:rsid w:val="00FE1940"/>
    <w:rPr>
      <w:rFonts w:asciiTheme="minorHAnsi" w:eastAsiaTheme="minorHAnsi" w:hAnsiTheme="minorHAnsi" w:cstheme="minorBidi"/>
      <w:sz w:val="22"/>
      <w:szCs w:val="22"/>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Mencinsinresolver">
    <w:name w:val="Unresolved Mention"/>
    <w:basedOn w:val="Fuentedeprrafopredeter"/>
    <w:uiPriority w:val="99"/>
    <w:semiHidden/>
    <w:unhideWhenUsed/>
    <w:rsid w:val="008C7387"/>
    <w:rPr>
      <w:color w:val="605E5C"/>
      <w:shd w:val="clear" w:color="auto" w:fill="E1DFDD"/>
    </w:rPr>
  </w:style>
  <w:style w:type="paragraph" w:styleId="Sinespaciado">
    <w:name w:val="No Spacing"/>
    <w:link w:val="SinespaciadoCar"/>
    <w:uiPriority w:val="1"/>
    <w:qFormat/>
    <w:rsid w:val="00636C14"/>
    <w:rPr>
      <w:rFonts w:asciiTheme="minorHAnsi" w:eastAsiaTheme="minorEastAsia" w:hAnsiTheme="minorHAnsi" w:cstheme="minorBidi"/>
      <w:sz w:val="22"/>
      <w:szCs w:val="22"/>
    </w:rPr>
  </w:style>
  <w:style w:type="character" w:customStyle="1" w:styleId="SinespaciadoCar">
    <w:name w:val="Sin espaciado Car"/>
    <w:basedOn w:val="Fuentedeprrafopredeter"/>
    <w:link w:val="Sinespaciado"/>
    <w:uiPriority w:val="1"/>
    <w:rsid w:val="00636C14"/>
    <w:rPr>
      <w:rFonts w:asciiTheme="minorHAnsi" w:eastAsiaTheme="minorEastAsia" w:hAnsiTheme="minorHAnsi" w:cstheme="minorBidi"/>
      <w:sz w:val="22"/>
      <w:szCs w:val="22"/>
    </w:rPr>
  </w:style>
  <w:style w:type="paragraph" w:customStyle="1" w:styleId="paragraph">
    <w:name w:val="paragraph"/>
    <w:basedOn w:val="Normal"/>
    <w:rsid w:val="00463705"/>
    <w:pPr>
      <w:spacing w:before="100" w:beforeAutospacing="1" w:after="100" w:afterAutospacing="1" w:line="240" w:lineRule="auto"/>
      <w:ind w:firstLine="0"/>
      <w:jc w:val="left"/>
    </w:pPr>
    <w:rPr>
      <w:lang w:val="es-MX" w:eastAsia="es-MX"/>
    </w:rPr>
  </w:style>
  <w:style w:type="character" w:customStyle="1" w:styleId="eop">
    <w:name w:val="eop"/>
    <w:basedOn w:val="Fuentedeprrafopredeter"/>
    <w:rsid w:val="00463705"/>
  </w:style>
  <w:style w:type="paragraph" w:customStyle="1" w:styleId="Pa9">
    <w:name w:val="Pa9"/>
    <w:basedOn w:val="Normal"/>
    <w:next w:val="Normal"/>
    <w:uiPriority w:val="99"/>
    <w:rsid w:val="00463705"/>
    <w:pPr>
      <w:autoSpaceDE w:val="0"/>
      <w:autoSpaceDN w:val="0"/>
      <w:adjustRightInd w:val="0"/>
      <w:spacing w:line="241" w:lineRule="atLeast"/>
      <w:ind w:firstLine="0"/>
      <w:jc w:val="left"/>
    </w:pPr>
    <w:rPr>
      <w:rFonts w:ascii="Adobe Garamond Pro" w:eastAsiaTheme="minorHAnsi" w:hAnsi="Adobe Garamond Pro" w:cstheme="minorBidi"/>
      <w:lang w:val="es-MX" w:eastAsia="en-US"/>
    </w:rPr>
  </w:style>
  <w:style w:type="character" w:customStyle="1" w:styleId="A8">
    <w:name w:val="A8"/>
    <w:uiPriority w:val="99"/>
    <w:rsid w:val="00463705"/>
    <w:rPr>
      <w:rFonts w:cs="Adobe Garamond Pro"/>
      <w:color w:val="000000"/>
      <w:sz w:val="25"/>
      <w:szCs w:val="25"/>
    </w:rPr>
  </w:style>
  <w:style w:type="paragraph" w:customStyle="1" w:styleId="Pa10">
    <w:name w:val="Pa10"/>
    <w:basedOn w:val="Normal"/>
    <w:next w:val="Normal"/>
    <w:uiPriority w:val="99"/>
    <w:rsid w:val="00463705"/>
    <w:pPr>
      <w:autoSpaceDE w:val="0"/>
      <w:autoSpaceDN w:val="0"/>
      <w:adjustRightInd w:val="0"/>
      <w:spacing w:line="241" w:lineRule="atLeast"/>
      <w:ind w:firstLine="0"/>
      <w:jc w:val="left"/>
    </w:pPr>
    <w:rPr>
      <w:rFonts w:ascii="Adobe Garamond Pro" w:eastAsiaTheme="minorHAnsi" w:hAnsi="Adobe Garamond Pro" w:cstheme="minorBidi"/>
      <w:lang w:val="es-MX" w:eastAsia="en-US"/>
    </w:rPr>
  </w:style>
  <w:style w:type="paragraph" w:customStyle="1" w:styleId="Pa8">
    <w:name w:val="Pa8"/>
    <w:basedOn w:val="Normal"/>
    <w:next w:val="Normal"/>
    <w:uiPriority w:val="99"/>
    <w:rsid w:val="00463705"/>
    <w:pPr>
      <w:autoSpaceDE w:val="0"/>
      <w:autoSpaceDN w:val="0"/>
      <w:adjustRightInd w:val="0"/>
      <w:spacing w:line="251" w:lineRule="atLeast"/>
      <w:ind w:firstLine="0"/>
      <w:jc w:val="left"/>
    </w:pPr>
    <w:rPr>
      <w:rFonts w:ascii="Adobe Garamond Pro" w:eastAsiaTheme="minorHAnsi" w:hAnsi="Adobe Garamond Pro" w:cstheme="minorBidi"/>
      <w:lang w:val="es-MX" w:eastAsia="en-US"/>
    </w:rPr>
  </w:style>
  <w:style w:type="paragraph" w:customStyle="1" w:styleId="Pa14">
    <w:name w:val="Pa14"/>
    <w:basedOn w:val="Normal"/>
    <w:next w:val="Normal"/>
    <w:uiPriority w:val="99"/>
    <w:rsid w:val="00463705"/>
    <w:pPr>
      <w:autoSpaceDE w:val="0"/>
      <w:autoSpaceDN w:val="0"/>
      <w:adjustRightInd w:val="0"/>
      <w:spacing w:line="241" w:lineRule="atLeast"/>
      <w:ind w:firstLine="0"/>
      <w:jc w:val="left"/>
    </w:pPr>
    <w:rPr>
      <w:rFonts w:ascii="Adobe Garamond Pro" w:eastAsiaTheme="minorHAnsi" w:hAnsi="Adobe Garamond Pro" w:cstheme="minorBidi"/>
      <w:lang w:val="es-MX" w:eastAsia="en-US"/>
    </w:rPr>
  </w:style>
  <w:style w:type="character" w:customStyle="1" w:styleId="pagebreaktextspan">
    <w:name w:val="pagebreaktextspan"/>
    <w:basedOn w:val="Fuentedeprrafopredeter"/>
    <w:rsid w:val="00463705"/>
  </w:style>
  <w:style w:type="table" w:styleId="Tablaconcuadrculaclara">
    <w:name w:val="Grid Table Light"/>
    <w:basedOn w:val="Tablanormal"/>
    <w:uiPriority w:val="40"/>
    <w:rsid w:val="00463705"/>
    <w:rPr>
      <w:rFonts w:asciiTheme="minorHAnsi" w:eastAsiaTheme="minorHAnsi" w:hAnsiTheme="minorHAnsi" w:cstheme="minorBidi"/>
      <w:sz w:val="22"/>
      <w:szCs w:val="22"/>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aconcuadrcula2-nfasis3">
    <w:name w:val="Grid Table 2 Accent 3"/>
    <w:basedOn w:val="Tablanormal"/>
    <w:uiPriority w:val="47"/>
    <w:rsid w:val="00463705"/>
    <w:rPr>
      <w:rFonts w:asciiTheme="minorHAnsi" w:eastAsiaTheme="minorHAnsi" w:hAnsiTheme="minorHAnsi" w:cstheme="minorBidi"/>
      <w:sz w:val="22"/>
      <w:szCs w:val="22"/>
      <w:lang w:eastAsia="en-US"/>
    </w:rPr>
    <w:tblPr>
      <w:tblStyleRowBandSize w:val="1"/>
      <w:tblStyleColBandSize w:val="1"/>
      <w:tblBorders>
        <w:top w:val="single" w:sz="2" w:space="0" w:color="C9C9C9" w:themeColor="accent3" w:themeTint="99"/>
        <w:bottom w:val="single" w:sz="2" w:space="0" w:color="C9C9C9" w:themeColor="accent3" w:themeTint="99"/>
        <w:insideH w:val="single" w:sz="2" w:space="0" w:color="C9C9C9" w:themeColor="accent3" w:themeTint="99"/>
        <w:insideV w:val="single" w:sz="2" w:space="0" w:color="C9C9C9" w:themeColor="accent3" w:themeTint="99"/>
      </w:tblBorders>
    </w:tblPr>
    <w:tblStylePr w:type="firstRow">
      <w:rPr>
        <w:b/>
        <w:bCs/>
      </w:rPr>
      <w:tblPr/>
      <w:tcPr>
        <w:tcBorders>
          <w:top w:val="nil"/>
          <w:bottom w:val="single" w:sz="12" w:space="0" w:color="C9C9C9" w:themeColor="accent3" w:themeTint="99"/>
          <w:insideH w:val="nil"/>
          <w:insideV w:val="nil"/>
        </w:tcBorders>
        <w:shd w:val="clear" w:color="auto" w:fill="FFFFFF" w:themeFill="background1"/>
      </w:tcPr>
    </w:tblStylePr>
    <w:tblStylePr w:type="lastRow">
      <w:rPr>
        <w:b/>
        <w:bCs/>
      </w:rPr>
      <w:tblPr/>
      <w:tcPr>
        <w:tcBorders>
          <w:top w:val="double" w:sz="2" w:space="0" w:color="C9C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Tablaconcuadrcula5oscura-nfasis3">
    <w:name w:val="Grid Table 5 Dark Accent 3"/>
    <w:basedOn w:val="Tablanormal"/>
    <w:uiPriority w:val="50"/>
    <w:rsid w:val="00463705"/>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table" w:styleId="Tablaconcuadrcula5oscura-nfasis1">
    <w:name w:val="Grid Table 5 Dark Accent 1"/>
    <w:basedOn w:val="Tablanormal"/>
    <w:uiPriority w:val="50"/>
    <w:rsid w:val="00463705"/>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styleId="Tablanormal5">
    <w:name w:val="Plain Table 5"/>
    <w:basedOn w:val="Tablanormal"/>
    <w:uiPriority w:val="45"/>
    <w:rsid w:val="00463705"/>
    <w:rPr>
      <w:rFonts w:asciiTheme="minorHAnsi" w:eastAsiaTheme="minorHAnsi" w:hAnsiTheme="minorHAnsi" w:cstheme="minorBidi"/>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normal1">
    <w:name w:val="Plain Table 1"/>
    <w:basedOn w:val="Tablanormal"/>
    <w:uiPriority w:val="41"/>
    <w:rsid w:val="00463705"/>
    <w:rPr>
      <w:rFonts w:asciiTheme="minorHAnsi" w:eastAsiaTheme="minorHAnsi" w:hAnsiTheme="minorHAnsi" w:cstheme="minorBidi"/>
      <w:sz w:val="22"/>
      <w:szCs w:val="22"/>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concuadrcula5oscura-nfasis6">
    <w:name w:val="Grid Table 5 Dark Accent 6"/>
    <w:basedOn w:val="Tablanormal"/>
    <w:uiPriority w:val="50"/>
    <w:rsid w:val="00463705"/>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styleId="Tablaconcuadrcula5oscura-nfasis5">
    <w:name w:val="Grid Table 5 Dark Accent 5"/>
    <w:basedOn w:val="Tablanormal"/>
    <w:uiPriority w:val="50"/>
    <w:rsid w:val="00463705"/>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styleId="Tablaconcuadrcula2-nfasis5">
    <w:name w:val="Grid Table 2 Accent 5"/>
    <w:basedOn w:val="Tablanormal"/>
    <w:uiPriority w:val="47"/>
    <w:rsid w:val="00463705"/>
    <w:rPr>
      <w:rFonts w:asciiTheme="minorHAnsi" w:eastAsiaTheme="minorHAnsi" w:hAnsiTheme="minorHAnsi" w:cstheme="minorBidi"/>
      <w:sz w:val="22"/>
      <w:szCs w:val="22"/>
      <w:lang w:eastAsia="en-US"/>
    </w:rPr>
    <w:tblPr>
      <w:tblStyleRowBandSize w:val="1"/>
      <w:tblStyleColBandSize w:val="1"/>
      <w:tblBorders>
        <w:top w:val="single" w:sz="2" w:space="0" w:color="8EAADB" w:themeColor="accent5" w:themeTint="99"/>
        <w:bottom w:val="single" w:sz="2" w:space="0" w:color="8EAADB" w:themeColor="accent5" w:themeTint="99"/>
        <w:insideH w:val="single" w:sz="2" w:space="0" w:color="8EAADB" w:themeColor="accent5" w:themeTint="99"/>
        <w:insideV w:val="single" w:sz="2" w:space="0" w:color="8EAADB" w:themeColor="accent5" w:themeTint="99"/>
      </w:tblBorders>
    </w:tblPr>
    <w:tblStylePr w:type="firstRow">
      <w:rPr>
        <w:b/>
        <w:bCs/>
      </w:rPr>
      <w:tblPr/>
      <w:tcPr>
        <w:tcBorders>
          <w:top w:val="nil"/>
          <w:bottom w:val="single" w:sz="12" w:space="0" w:color="8EAADB" w:themeColor="accent5" w:themeTint="99"/>
          <w:insideH w:val="nil"/>
          <w:insideV w:val="nil"/>
        </w:tcBorders>
        <w:shd w:val="clear" w:color="auto" w:fill="FFFFFF" w:themeFill="background1"/>
      </w:tcPr>
    </w:tblStylePr>
    <w:tblStylePr w:type="lastRow">
      <w:rPr>
        <w:b/>
        <w:bCs/>
      </w:rPr>
      <w:tblPr/>
      <w:tcPr>
        <w:tcBorders>
          <w:top w:val="double" w:sz="2" w:space="0" w:color="8EAAD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character" w:customStyle="1" w:styleId="TextoindependienteCar">
    <w:name w:val="Texto independiente Car"/>
    <w:basedOn w:val="Fuentedeprrafopredeter"/>
    <w:link w:val="Textoindependiente"/>
    <w:uiPriority w:val="1"/>
    <w:rsid w:val="00463705"/>
    <w:rPr>
      <w:rFonts w:ascii="Century Gothic" w:hAnsi="Century Gothic"/>
      <w:sz w:val="22"/>
      <w:szCs w:val="22"/>
      <w:lang w:val="es-ES" w:eastAsia="es-ES"/>
    </w:rPr>
  </w:style>
  <w:style w:type="character" w:customStyle="1" w:styleId="oecd-shared-footercopyright-first">
    <w:name w:val="oecd-shared-footer__copyright-first"/>
    <w:basedOn w:val="Fuentedeprrafopredeter"/>
    <w:rsid w:val="00463705"/>
  </w:style>
  <w:style w:type="character" w:customStyle="1" w:styleId="oecd-shared-footercopyright-second">
    <w:name w:val="oecd-shared-footer__copyright-second"/>
    <w:basedOn w:val="Fuentedeprrafopredeter"/>
    <w:rsid w:val="00463705"/>
  </w:style>
  <w:style w:type="paragraph" w:styleId="Descripcin">
    <w:name w:val="caption"/>
    <w:basedOn w:val="Normal"/>
    <w:next w:val="Normal"/>
    <w:uiPriority w:val="35"/>
    <w:unhideWhenUsed/>
    <w:qFormat/>
    <w:rsid w:val="00463705"/>
    <w:pPr>
      <w:spacing w:after="200" w:line="240" w:lineRule="auto"/>
      <w:ind w:firstLine="0"/>
      <w:jc w:val="left"/>
    </w:pPr>
    <w:rPr>
      <w:rFonts w:asciiTheme="minorHAnsi" w:eastAsiaTheme="minorHAnsi" w:hAnsiTheme="minorHAnsi" w:cstheme="minorBidi"/>
      <w:i/>
      <w:iCs/>
      <w:color w:val="44546A" w:themeColor="text2"/>
      <w:sz w:val="18"/>
      <w:szCs w:val="18"/>
      <w:lang w:val="es-MX" w:eastAsia="en-US"/>
    </w:rPr>
  </w:style>
  <w:style w:type="table" w:customStyle="1" w:styleId="23">
    <w:name w:val="23"/>
    <w:basedOn w:val="TableNormal"/>
    <w:tblPr>
      <w:tblStyleRowBandSize w:val="1"/>
      <w:tblStyleColBandSize w:val="1"/>
      <w:tblCellMar>
        <w:left w:w="70" w:type="dxa"/>
        <w:right w:w="70" w:type="dxa"/>
      </w:tblCellMar>
    </w:tblPr>
  </w:style>
  <w:style w:type="table" w:customStyle="1" w:styleId="22">
    <w:name w:val="22"/>
    <w:basedOn w:val="TableNormal"/>
    <w:tblPr>
      <w:tblStyleRowBandSize w:val="1"/>
      <w:tblStyleColBandSize w:val="1"/>
      <w:tblCellMar>
        <w:left w:w="70" w:type="dxa"/>
        <w:right w:w="70" w:type="dxa"/>
      </w:tblCellMar>
    </w:tblPr>
  </w:style>
  <w:style w:type="table" w:customStyle="1" w:styleId="21">
    <w:name w:val="21"/>
    <w:basedOn w:val="TableNormal"/>
    <w:tblPr>
      <w:tblStyleRowBandSize w:val="1"/>
      <w:tblStyleColBandSize w:val="1"/>
      <w:tblCellMar>
        <w:left w:w="115" w:type="dxa"/>
        <w:right w:w="115" w:type="dxa"/>
      </w:tblCellMar>
    </w:tblPr>
  </w:style>
  <w:style w:type="table" w:customStyle="1" w:styleId="20">
    <w:name w:val="20"/>
    <w:basedOn w:val="TableNormal"/>
    <w:tblPr>
      <w:tblStyleRowBandSize w:val="1"/>
      <w:tblStyleColBandSize w:val="1"/>
      <w:tblCellMar>
        <w:left w:w="115" w:type="dxa"/>
        <w:right w:w="115" w:type="dxa"/>
      </w:tblCellMar>
    </w:tblPr>
  </w:style>
  <w:style w:type="table" w:customStyle="1" w:styleId="19">
    <w:name w:val="19"/>
    <w:basedOn w:val="TableNormal"/>
    <w:tblPr>
      <w:tblStyleRowBandSize w:val="1"/>
      <w:tblStyleColBandSize w:val="1"/>
      <w:tblCellMar>
        <w:left w:w="115" w:type="dxa"/>
        <w:right w:w="115" w:type="dxa"/>
      </w:tblCellMar>
    </w:tblPr>
  </w:style>
  <w:style w:type="table" w:customStyle="1" w:styleId="18">
    <w:name w:val="18"/>
    <w:basedOn w:val="TableNormal"/>
    <w:tblPr>
      <w:tblStyleRowBandSize w:val="1"/>
      <w:tblStyleColBandSize w:val="1"/>
      <w:tblCellMar>
        <w:left w:w="70" w:type="dxa"/>
        <w:right w:w="70" w:type="dxa"/>
      </w:tblCellMar>
    </w:tblPr>
  </w:style>
  <w:style w:type="table" w:customStyle="1" w:styleId="17">
    <w:name w:val="17"/>
    <w:basedOn w:val="TableNormal"/>
    <w:tblPr>
      <w:tblStyleRowBandSize w:val="1"/>
      <w:tblStyleColBandSize w:val="1"/>
      <w:tblCellMar>
        <w:left w:w="115" w:type="dxa"/>
        <w:right w:w="115" w:type="dxa"/>
      </w:tblCellMar>
    </w:tblPr>
  </w:style>
  <w:style w:type="table" w:customStyle="1" w:styleId="16">
    <w:name w:val="16"/>
    <w:basedOn w:val="TableNormal"/>
    <w:tblPr>
      <w:tblStyleRowBandSize w:val="1"/>
      <w:tblStyleColBandSize w:val="1"/>
      <w:tblCellMar>
        <w:left w:w="115" w:type="dxa"/>
        <w:right w:w="115" w:type="dxa"/>
      </w:tblCellMar>
    </w:tblPr>
  </w:style>
  <w:style w:type="table" w:customStyle="1" w:styleId="15">
    <w:name w:val="15"/>
    <w:basedOn w:val="TableNormal"/>
    <w:tblPr>
      <w:tblStyleRowBandSize w:val="1"/>
      <w:tblStyleColBandSize w:val="1"/>
      <w:tblCellMar>
        <w:left w:w="70" w:type="dxa"/>
        <w:right w:w="70" w:type="dxa"/>
      </w:tblCellMar>
    </w:tblPr>
  </w:style>
  <w:style w:type="table" w:customStyle="1" w:styleId="14">
    <w:name w:val="14"/>
    <w:basedOn w:val="TableNormal"/>
    <w:tblPr>
      <w:tblStyleRowBandSize w:val="1"/>
      <w:tblStyleColBandSize w:val="1"/>
      <w:tblCellMar>
        <w:left w:w="70" w:type="dxa"/>
        <w:right w:w="70" w:type="dxa"/>
      </w:tblCellMar>
    </w:tblPr>
  </w:style>
  <w:style w:type="table" w:customStyle="1" w:styleId="13">
    <w:name w:val="13"/>
    <w:basedOn w:val="TableNormal"/>
    <w:tblPr>
      <w:tblStyleRowBandSize w:val="1"/>
      <w:tblStyleColBandSize w:val="1"/>
      <w:tblCellMar>
        <w:left w:w="70" w:type="dxa"/>
        <w:right w:w="70" w:type="dxa"/>
      </w:tblCellMar>
    </w:tblPr>
  </w:style>
  <w:style w:type="table" w:customStyle="1" w:styleId="12">
    <w:name w:val="12"/>
    <w:basedOn w:val="TableNormal"/>
    <w:tblPr>
      <w:tblStyleRowBandSize w:val="1"/>
      <w:tblStyleColBandSize w:val="1"/>
      <w:tblCellMar>
        <w:left w:w="70" w:type="dxa"/>
        <w:right w:w="70" w:type="dxa"/>
      </w:tblCellMar>
    </w:tblPr>
  </w:style>
  <w:style w:type="table" w:customStyle="1" w:styleId="11">
    <w:name w:val="11"/>
    <w:basedOn w:val="TableNormal"/>
    <w:tblPr>
      <w:tblStyleRowBandSize w:val="1"/>
      <w:tblStyleColBandSize w:val="1"/>
      <w:tblCellMar>
        <w:left w:w="70" w:type="dxa"/>
        <w:right w:w="70" w:type="dxa"/>
      </w:tblCellMar>
    </w:tblPr>
  </w:style>
  <w:style w:type="table" w:customStyle="1" w:styleId="10">
    <w:name w:val="10"/>
    <w:basedOn w:val="TableNormal"/>
    <w:rPr>
      <w:rFonts w:ascii="Calibri" w:eastAsia="Calibri" w:hAnsi="Calibri" w:cs="Calibri"/>
      <w:color w:val="000000"/>
      <w:sz w:val="22"/>
      <w:szCs w:val="22"/>
    </w:rPr>
    <w:tblPr>
      <w:tblStyleRowBandSize w:val="1"/>
      <w:tblStyleColBandSize w:val="1"/>
      <w:tblCellMar>
        <w:left w:w="115" w:type="dxa"/>
        <w:right w:w="115" w:type="dxa"/>
      </w:tblCellMar>
    </w:tblPr>
    <w:tcPr>
      <w:shd w:val="clear" w:color="auto" w:fill="D9E2F3"/>
    </w:tcPr>
  </w:style>
  <w:style w:type="table" w:customStyle="1" w:styleId="9">
    <w:name w:val="9"/>
    <w:basedOn w:val="TableNormal"/>
    <w:rPr>
      <w:rFonts w:ascii="Calibri" w:eastAsia="Calibri" w:hAnsi="Calibri" w:cs="Calibri"/>
      <w:color w:val="000000"/>
      <w:sz w:val="22"/>
      <w:szCs w:val="22"/>
    </w:rPr>
    <w:tblPr>
      <w:tblStyleRowBandSize w:val="1"/>
      <w:tblStyleColBandSize w:val="1"/>
      <w:tblCellMar>
        <w:left w:w="115" w:type="dxa"/>
        <w:right w:w="115" w:type="dxa"/>
      </w:tblCellMar>
    </w:tblPr>
    <w:tcPr>
      <w:shd w:val="clear" w:color="auto" w:fill="D9E2F3"/>
    </w:tcPr>
  </w:style>
  <w:style w:type="table" w:customStyle="1" w:styleId="8">
    <w:name w:val="8"/>
    <w:basedOn w:val="TableNormal"/>
    <w:rPr>
      <w:rFonts w:ascii="Calibri" w:eastAsia="Calibri" w:hAnsi="Calibri" w:cs="Calibri"/>
      <w:color w:val="000000"/>
      <w:sz w:val="22"/>
      <w:szCs w:val="22"/>
    </w:rPr>
    <w:tblPr>
      <w:tblStyleRowBandSize w:val="1"/>
      <w:tblStyleColBandSize w:val="1"/>
      <w:tblCellMar>
        <w:left w:w="115" w:type="dxa"/>
        <w:right w:w="115" w:type="dxa"/>
      </w:tblCellMar>
    </w:tblPr>
    <w:tcPr>
      <w:shd w:val="clear" w:color="auto" w:fill="D9E2F3"/>
    </w:tcPr>
  </w:style>
  <w:style w:type="table" w:customStyle="1" w:styleId="7">
    <w:name w:val="7"/>
    <w:basedOn w:val="TableNormal"/>
    <w:rPr>
      <w:rFonts w:ascii="Calibri" w:eastAsia="Calibri" w:hAnsi="Calibri" w:cs="Calibri"/>
      <w:color w:val="000000"/>
      <w:sz w:val="22"/>
      <w:szCs w:val="22"/>
    </w:rPr>
    <w:tblPr>
      <w:tblStyleRowBandSize w:val="1"/>
      <w:tblStyleColBandSize w:val="1"/>
      <w:tblCellMar>
        <w:left w:w="115" w:type="dxa"/>
        <w:right w:w="115" w:type="dxa"/>
      </w:tblCellMar>
    </w:tblPr>
    <w:tcPr>
      <w:shd w:val="clear" w:color="auto" w:fill="D9E2F3"/>
    </w:tcPr>
  </w:style>
  <w:style w:type="table" w:customStyle="1" w:styleId="6">
    <w:name w:val="6"/>
    <w:basedOn w:val="TableNormal"/>
    <w:rPr>
      <w:rFonts w:ascii="Calibri" w:eastAsia="Calibri" w:hAnsi="Calibri" w:cs="Calibri"/>
      <w:color w:val="000000"/>
      <w:sz w:val="22"/>
      <w:szCs w:val="22"/>
    </w:rPr>
    <w:tblPr>
      <w:tblStyleRowBandSize w:val="1"/>
      <w:tblStyleColBandSize w:val="1"/>
      <w:tblCellMar>
        <w:left w:w="115" w:type="dxa"/>
        <w:right w:w="115" w:type="dxa"/>
      </w:tblCellMar>
    </w:tblPr>
    <w:tcPr>
      <w:shd w:val="clear" w:color="auto" w:fill="D9E2F3"/>
    </w:tcPr>
  </w:style>
  <w:style w:type="table" w:customStyle="1" w:styleId="5">
    <w:name w:val="5"/>
    <w:basedOn w:val="TableNormal"/>
    <w:tblPr>
      <w:tblStyleRowBandSize w:val="1"/>
      <w:tblStyleColBandSize w:val="1"/>
      <w:tblCellMar>
        <w:top w:w="15" w:type="dxa"/>
        <w:left w:w="15" w:type="dxa"/>
        <w:bottom w:w="15" w:type="dxa"/>
        <w:right w:w="15" w:type="dxa"/>
      </w:tblCellMar>
    </w:tblPr>
  </w:style>
  <w:style w:type="table" w:customStyle="1" w:styleId="4">
    <w:name w:val="4"/>
    <w:basedOn w:val="TableNormal"/>
    <w:rPr>
      <w:rFonts w:ascii="Calibri" w:eastAsia="Calibri" w:hAnsi="Calibri" w:cs="Calibri"/>
      <w:color w:val="000000"/>
      <w:sz w:val="22"/>
      <w:szCs w:val="22"/>
    </w:rPr>
    <w:tblPr>
      <w:tblStyleRowBandSize w:val="1"/>
      <w:tblStyleColBandSize w:val="1"/>
      <w:tblCellMar>
        <w:left w:w="115" w:type="dxa"/>
        <w:right w:w="115" w:type="dxa"/>
      </w:tblCellMar>
    </w:tblPr>
    <w:tcPr>
      <w:shd w:val="clear" w:color="auto" w:fill="D9E2F3"/>
    </w:tcPr>
  </w:style>
  <w:style w:type="table" w:customStyle="1" w:styleId="3">
    <w:name w:val="3"/>
    <w:basedOn w:val="TableNormal"/>
    <w:rPr>
      <w:rFonts w:ascii="Calibri" w:eastAsia="Calibri" w:hAnsi="Calibri" w:cs="Calibri"/>
      <w:color w:val="000000"/>
      <w:sz w:val="22"/>
      <w:szCs w:val="22"/>
    </w:rPr>
    <w:tblPr>
      <w:tblStyleRowBandSize w:val="1"/>
      <w:tblStyleColBandSize w:val="1"/>
      <w:tblCellMar>
        <w:left w:w="115" w:type="dxa"/>
        <w:right w:w="115" w:type="dxa"/>
      </w:tblCellMar>
    </w:tblPr>
    <w:tcPr>
      <w:shd w:val="clear" w:color="auto" w:fill="D9E2F3"/>
    </w:tcPr>
    <w:tblStylePr w:type="firstRow">
      <w:rPr>
        <w:b/>
      </w:rPr>
      <w:tblPr/>
      <w:tcPr>
        <w:tcBorders>
          <w:bottom w:val="single" w:sz="4" w:space="0" w:color="7F7F7F"/>
        </w:tcBorders>
      </w:tcPr>
    </w:tblStylePr>
    <w:tblStylePr w:type="lastRow">
      <w:rPr>
        <w:b/>
      </w:rPr>
      <w:tblPr/>
      <w:tcPr>
        <w:tcBorders>
          <w:top w:val="single" w:sz="4" w:space="0" w:color="7F7F7F"/>
        </w:tcBorders>
      </w:tcPr>
    </w:tblStylePr>
    <w:tblStylePr w:type="firstCol">
      <w:rPr>
        <w:b/>
      </w:rPr>
    </w:tblStylePr>
    <w:tblStylePr w:type="lastCol">
      <w:rPr>
        <w:b/>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2">
    <w:name w:val="2"/>
    <w:basedOn w:val="TableNormal"/>
    <w:tblPr>
      <w:tblStyleRowBandSize w:val="1"/>
      <w:tblStyleColBandSize w:val="1"/>
      <w:tblCellMar>
        <w:left w:w="115" w:type="dxa"/>
        <w:right w:w="115" w:type="dxa"/>
      </w:tblCellMar>
    </w:tblPr>
  </w:style>
  <w:style w:type="table" w:customStyle="1" w:styleId="1">
    <w:name w:val="1"/>
    <w:basedOn w:val="TableNormal"/>
    <w:tblPr>
      <w:tblStyleRowBandSize w:val="1"/>
      <w:tblStyleColBandSize w:val="1"/>
      <w:tblCellMar>
        <w:left w:w="30" w:type="dxa"/>
        <w:right w:w="30" w:type="dxa"/>
      </w:tblCellMar>
    </w:tblPr>
  </w:style>
  <w:style w:type="character" w:customStyle="1" w:styleId="a">
    <w:name w:val="_"/>
    <w:basedOn w:val="Fuentedeprrafopredeter"/>
    <w:rsid w:val="00382328"/>
  </w:style>
  <w:style w:type="character" w:customStyle="1" w:styleId="fc1">
    <w:name w:val="fc1"/>
    <w:basedOn w:val="Fuentedeprrafopredeter"/>
    <w:rsid w:val="00382328"/>
  </w:style>
  <w:style w:type="character" w:customStyle="1" w:styleId="ls1">
    <w:name w:val="ls1"/>
    <w:basedOn w:val="Fuentedeprrafopredeter"/>
    <w:rsid w:val="00382328"/>
  </w:style>
  <w:style w:type="table" w:customStyle="1" w:styleId="Tablaconcuadrcula1">
    <w:name w:val="Tabla con cuadrícula1"/>
    <w:basedOn w:val="Tablanormal"/>
    <w:next w:val="Tablaconcuadrcula"/>
    <w:uiPriority w:val="39"/>
    <w:rsid w:val="00382328"/>
    <w:pPr>
      <w:spacing w:line="240" w:lineRule="auto"/>
      <w:ind w:firstLine="0"/>
      <w:jc w:val="left"/>
    </w:pPr>
    <w:rPr>
      <w:rFonts w:asciiTheme="minorHAnsi" w:eastAsiaTheme="minorHAnsi" w:hAnsiTheme="minorHAnsi" w:cstheme="minorBidi"/>
      <w:sz w:val="22"/>
      <w:szCs w:val="20"/>
      <w:lang w:val="es-MX"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adecuadrcula21">
    <w:name w:val="Tabla de cuadrícula 21"/>
    <w:basedOn w:val="Tablanormal"/>
    <w:next w:val="Tabladecuadrcula2"/>
    <w:uiPriority w:val="47"/>
    <w:rsid w:val="00382328"/>
    <w:pPr>
      <w:spacing w:line="240" w:lineRule="auto"/>
      <w:ind w:firstLine="0"/>
      <w:jc w:val="left"/>
    </w:pPr>
    <w:rPr>
      <w:rFonts w:asciiTheme="minorHAnsi" w:eastAsiaTheme="minorHAnsi" w:hAnsiTheme="minorHAnsi" w:cstheme="minorBidi"/>
      <w:sz w:val="22"/>
      <w:szCs w:val="22"/>
      <w:lang w:val="en-US" w:eastAsia="en-US"/>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Tabladecuadrcula2">
    <w:name w:val="Grid Table 2"/>
    <w:basedOn w:val="Tablanormal"/>
    <w:uiPriority w:val="47"/>
    <w:rsid w:val="00382328"/>
    <w:pPr>
      <w:spacing w:line="240" w:lineRule="auto"/>
      <w:ind w:firstLine="0"/>
      <w:jc w:val="left"/>
    </w:pPr>
    <w:rPr>
      <w:rFonts w:asciiTheme="minorHAnsi" w:eastAsiaTheme="minorHAnsi" w:hAnsiTheme="minorHAnsi" w:cstheme="minorBidi"/>
      <w:sz w:val="22"/>
      <w:szCs w:val="22"/>
      <w:lang w:val="es-MX"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value">
    <w:name w:val="value"/>
    <w:basedOn w:val="Fuentedeprrafopredeter"/>
    <w:rsid w:val="00382328"/>
  </w:style>
  <w:style w:type="character" w:customStyle="1" w:styleId="cf01">
    <w:name w:val="cf01"/>
    <w:basedOn w:val="Fuentedeprrafopredeter"/>
    <w:rsid w:val="00C841C6"/>
    <w:rPr>
      <w:rFonts w:ascii="Segoe UI" w:hAnsi="Segoe UI" w:cs="Segoe UI" w:hint="default"/>
      <w:color w:val="222222"/>
      <w:sz w:val="18"/>
      <w:szCs w:val="18"/>
      <w:shd w:val="clear" w:color="auto" w:fill="FFFFFF"/>
    </w:rPr>
  </w:style>
  <w:style w:type="character" w:customStyle="1" w:styleId="cf11">
    <w:name w:val="cf11"/>
    <w:basedOn w:val="Fuentedeprrafopredeter"/>
    <w:rsid w:val="00C841C6"/>
    <w:rPr>
      <w:rFonts w:ascii="Segoe UI" w:hAnsi="Segoe UI" w:cs="Segoe UI" w:hint="default"/>
      <w:i/>
      <w:iCs/>
      <w:color w:val="222222"/>
      <w:sz w:val="18"/>
      <w:szCs w:val="18"/>
      <w:shd w:val="clear" w:color="auto" w:fill="FFFFFF"/>
    </w:rPr>
  </w:style>
  <w:style w:type="paragraph" w:customStyle="1" w:styleId="TableParagraph">
    <w:name w:val="Table Paragraph"/>
    <w:basedOn w:val="Normal"/>
    <w:uiPriority w:val="1"/>
    <w:qFormat/>
    <w:rsid w:val="005C26DE"/>
    <w:pPr>
      <w:widowControl w:val="0"/>
      <w:autoSpaceDE w:val="0"/>
      <w:autoSpaceDN w:val="0"/>
      <w:spacing w:line="240" w:lineRule="auto"/>
      <w:ind w:firstLine="0"/>
      <w:jc w:val="left"/>
    </w:pPr>
    <w:rPr>
      <w:sz w:val="22"/>
      <w:szCs w:val="22"/>
      <w:lang w:eastAsia="en-US"/>
    </w:rPr>
  </w:style>
  <w:style w:type="character" w:styleId="nfasissutil">
    <w:name w:val="Subtle Emphasis"/>
    <w:basedOn w:val="Fuentedeprrafopredeter"/>
    <w:uiPriority w:val="19"/>
    <w:qFormat/>
    <w:rsid w:val="00113381"/>
    <w:rPr>
      <w:i/>
      <w:iCs/>
      <w:color w:val="404040" w:themeColor="text1" w:themeTint="BF"/>
    </w:rPr>
  </w:style>
  <w:style w:type="paragraph" w:customStyle="1" w:styleId="Estilo1">
    <w:name w:val="Estilo1"/>
    <w:basedOn w:val="Ttulo2"/>
    <w:qFormat/>
    <w:rsid w:val="00113381"/>
    <w:pPr>
      <w:keepLines/>
      <w:numPr>
        <w:numId w:val="0"/>
      </w:numPr>
      <w:spacing w:before="40" w:after="0" w:line="259" w:lineRule="auto"/>
      <w:jc w:val="left"/>
    </w:pPr>
    <w:rPr>
      <w:rFonts w:ascii="Arial" w:eastAsiaTheme="majorEastAsia" w:hAnsi="Arial" w:cstheme="majorBidi"/>
      <w:b w:val="0"/>
      <w:bCs w:val="0"/>
      <w:iCs w:val="0"/>
      <w:sz w:val="24"/>
      <w:szCs w:val="26"/>
      <w:lang w:val="es-MX" w:eastAsia="en-US"/>
    </w:rPr>
  </w:style>
  <w:style w:type="paragraph" w:customStyle="1" w:styleId="grafico1">
    <w:name w:val="grafico 1"/>
    <w:basedOn w:val="Prrafodelista"/>
    <w:link w:val="grafico1Car"/>
    <w:qFormat/>
    <w:rsid w:val="00113381"/>
    <w:pPr>
      <w:tabs>
        <w:tab w:val="left" w:pos="2966"/>
      </w:tabs>
      <w:spacing w:after="160" w:line="259" w:lineRule="auto"/>
      <w:ind w:left="720" w:firstLine="0"/>
      <w:contextualSpacing/>
    </w:pPr>
    <w:rPr>
      <w:rFonts w:ascii="Arial" w:eastAsiaTheme="minorHAnsi" w:hAnsi="Arial" w:cs="Arial"/>
      <w:b/>
      <w:bCs/>
      <w:sz w:val="36"/>
      <w:szCs w:val="36"/>
      <w:lang w:val="es-MX" w:eastAsia="en-US"/>
    </w:rPr>
  </w:style>
  <w:style w:type="character" w:customStyle="1" w:styleId="PrrafodelistaCar">
    <w:name w:val="Párrafo de lista Car"/>
    <w:basedOn w:val="Fuentedeprrafopredeter"/>
    <w:link w:val="Prrafodelista"/>
    <w:uiPriority w:val="34"/>
    <w:rsid w:val="00113381"/>
    <w:rPr>
      <w:lang w:eastAsia="es-ES"/>
    </w:rPr>
  </w:style>
  <w:style w:type="character" w:customStyle="1" w:styleId="grafico1Car">
    <w:name w:val="grafico 1 Car"/>
    <w:basedOn w:val="PrrafodelistaCar"/>
    <w:link w:val="grafico1"/>
    <w:rsid w:val="00113381"/>
    <w:rPr>
      <w:rFonts w:ascii="Arial" w:eastAsiaTheme="minorHAnsi" w:hAnsi="Arial" w:cs="Arial"/>
      <w:b/>
      <w:bCs/>
      <w:sz w:val="36"/>
      <w:szCs w:val="36"/>
      <w:lang w:val="es-MX" w:eastAsia="en-US"/>
    </w:rPr>
  </w:style>
  <w:style w:type="character" w:styleId="Ttulodellibro">
    <w:name w:val="Book Title"/>
    <w:basedOn w:val="Fuentedeprrafopredeter"/>
    <w:uiPriority w:val="33"/>
    <w:qFormat/>
    <w:rsid w:val="00113381"/>
    <w:rPr>
      <w:b/>
      <w:bCs/>
      <w:i/>
      <w:iCs/>
      <w:spacing w:val="5"/>
    </w:rPr>
  </w:style>
  <w:style w:type="paragraph" w:customStyle="1" w:styleId="miTitulo01">
    <w:name w:val="miTitulo01"/>
    <w:basedOn w:val="Normal"/>
    <w:link w:val="miTitulo01Car"/>
    <w:qFormat/>
    <w:rsid w:val="00A73A9F"/>
    <w:pPr>
      <w:widowControl w:val="0"/>
      <w:pBdr>
        <w:top w:val="nil"/>
        <w:left w:val="nil"/>
        <w:bottom w:val="nil"/>
        <w:right w:val="nil"/>
        <w:between w:val="nil"/>
      </w:pBdr>
      <w:spacing w:before="360" w:after="240" w:line="240" w:lineRule="auto"/>
      <w:ind w:left="1985" w:hanging="1985"/>
      <w:jc w:val="left"/>
    </w:pPr>
    <w:rPr>
      <w:rFonts w:ascii="Arial" w:eastAsia="Arial" w:hAnsi="Arial" w:cs="Arial"/>
      <w:b/>
      <w:color w:val="000000"/>
      <w:sz w:val="32"/>
      <w:szCs w:val="32"/>
    </w:rPr>
  </w:style>
  <w:style w:type="character" w:customStyle="1" w:styleId="miTitulo01Car">
    <w:name w:val="miTitulo01 Car"/>
    <w:basedOn w:val="Fuentedeprrafopredeter"/>
    <w:link w:val="miTitulo01"/>
    <w:rsid w:val="00A73A9F"/>
    <w:rPr>
      <w:rFonts w:ascii="Arial" w:eastAsia="Arial" w:hAnsi="Arial" w:cs="Arial"/>
      <w:b/>
      <w:color w:val="000000"/>
      <w:sz w:val="32"/>
      <w:szCs w:val="32"/>
      <w:lang w:eastAsia="es-ES"/>
    </w:rPr>
  </w:style>
  <w:style w:type="table" w:customStyle="1" w:styleId="TableNormal1">
    <w:name w:val="Table Normal1"/>
    <w:uiPriority w:val="2"/>
    <w:semiHidden/>
    <w:unhideWhenUsed/>
    <w:qFormat/>
    <w:rsid w:val="006F3AAA"/>
    <w:pPr>
      <w:widowControl w:val="0"/>
      <w:autoSpaceDE w:val="0"/>
      <w:autoSpaceDN w:val="0"/>
      <w:spacing w:line="240" w:lineRule="auto"/>
      <w:ind w:firstLine="0"/>
      <w:jc w:val="left"/>
    </w:pPr>
    <w:rPr>
      <w:rFonts w:ascii="Calibri" w:eastAsia="Calibri" w:hAnsi="Calibri"/>
      <w:sz w:val="22"/>
      <w:szCs w:val="22"/>
      <w:lang w:val="en-US" w:eastAsia="en-US"/>
    </w:rPr>
    <w:tblPr>
      <w:tblInd w:w="0" w:type="dxa"/>
      <w:tblCellMar>
        <w:top w:w="0" w:type="dxa"/>
        <w:left w:w="0" w:type="dxa"/>
        <w:bottom w:w="0" w:type="dxa"/>
        <w:right w:w="0" w:type="dxa"/>
      </w:tblCellMar>
    </w:tblPr>
  </w:style>
  <w:style w:type="paragraph" w:styleId="HTMLconformatoprevio">
    <w:name w:val="HTML Preformatted"/>
    <w:basedOn w:val="Normal"/>
    <w:link w:val="HTMLconformatoprevioCar"/>
    <w:uiPriority w:val="99"/>
    <w:semiHidden/>
    <w:unhideWhenUsed/>
    <w:rsid w:val="007B5CE6"/>
    <w:pPr>
      <w:spacing w:line="240" w:lineRule="auto"/>
    </w:pPr>
    <w:rPr>
      <w:rFonts w:ascii="Consolas" w:hAnsi="Consolas"/>
      <w:sz w:val="20"/>
      <w:szCs w:val="20"/>
    </w:rPr>
  </w:style>
  <w:style w:type="character" w:customStyle="1" w:styleId="HTMLconformatoprevioCar">
    <w:name w:val="HTML con formato previo Car"/>
    <w:basedOn w:val="Fuentedeprrafopredeter"/>
    <w:link w:val="HTMLconformatoprevio"/>
    <w:uiPriority w:val="99"/>
    <w:semiHidden/>
    <w:rsid w:val="007B5CE6"/>
    <w:rPr>
      <w:rFonts w:ascii="Consolas" w:hAnsi="Consolas"/>
      <w:sz w:val="20"/>
      <w:szCs w:val="20"/>
      <w:lang w:eastAsia="es-E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411024">
      <w:bodyDiv w:val="1"/>
      <w:marLeft w:val="0"/>
      <w:marRight w:val="0"/>
      <w:marTop w:val="0"/>
      <w:marBottom w:val="0"/>
      <w:divBdr>
        <w:top w:val="none" w:sz="0" w:space="0" w:color="auto"/>
        <w:left w:val="none" w:sz="0" w:space="0" w:color="auto"/>
        <w:bottom w:val="none" w:sz="0" w:space="0" w:color="auto"/>
        <w:right w:val="none" w:sz="0" w:space="0" w:color="auto"/>
      </w:divBdr>
    </w:div>
    <w:div w:id="20018718">
      <w:bodyDiv w:val="1"/>
      <w:marLeft w:val="0"/>
      <w:marRight w:val="0"/>
      <w:marTop w:val="0"/>
      <w:marBottom w:val="0"/>
      <w:divBdr>
        <w:top w:val="none" w:sz="0" w:space="0" w:color="auto"/>
        <w:left w:val="none" w:sz="0" w:space="0" w:color="auto"/>
        <w:bottom w:val="none" w:sz="0" w:space="0" w:color="auto"/>
        <w:right w:val="none" w:sz="0" w:space="0" w:color="auto"/>
      </w:divBdr>
    </w:div>
    <w:div w:id="28190254">
      <w:bodyDiv w:val="1"/>
      <w:marLeft w:val="0"/>
      <w:marRight w:val="0"/>
      <w:marTop w:val="0"/>
      <w:marBottom w:val="0"/>
      <w:divBdr>
        <w:top w:val="none" w:sz="0" w:space="0" w:color="auto"/>
        <w:left w:val="none" w:sz="0" w:space="0" w:color="auto"/>
        <w:bottom w:val="none" w:sz="0" w:space="0" w:color="auto"/>
        <w:right w:val="none" w:sz="0" w:space="0" w:color="auto"/>
      </w:divBdr>
    </w:div>
    <w:div w:id="73823359">
      <w:bodyDiv w:val="1"/>
      <w:marLeft w:val="0"/>
      <w:marRight w:val="0"/>
      <w:marTop w:val="0"/>
      <w:marBottom w:val="0"/>
      <w:divBdr>
        <w:top w:val="none" w:sz="0" w:space="0" w:color="auto"/>
        <w:left w:val="none" w:sz="0" w:space="0" w:color="auto"/>
        <w:bottom w:val="none" w:sz="0" w:space="0" w:color="auto"/>
        <w:right w:val="none" w:sz="0" w:space="0" w:color="auto"/>
      </w:divBdr>
    </w:div>
    <w:div w:id="83233358">
      <w:bodyDiv w:val="1"/>
      <w:marLeft w:val="0"/>
      <w:marRight w:val="0"/>
      <w:marTop w:val="0"/>
      <w:marBottom w:val="0"/>
      <w:divBdr>
        <w:top w:val="none" w:sz="0" w:space="0" w:color="auto"/>
        <w:left w:val="none" w:sz="0" w:space="0" w:color="auto"/>
        <w:bottom w:val="none" w:sz="0" w:space="0" w:color="auto"/>
        <w:right w:val="none" w:sz="0" w:space="0" w:color="auto"/>
      </w:divBdr>
      <w:divsChild>
        <w:div w:id="832454424">
          <w:marLeft w:val="0"/>
          <w:marRight w:val="0"/>
          <w:marTop w:val="0"/>
          <w:marBottom w:val="150"/>
          <w:divBdr>
            <w:top w:val="none" w:sz="0" w:space="0" w:color="auto"/>
            <w:left w:val="none" w:sz="0" w:space="0" w:color="auto"/>
            <w:bottom w:val="none" w:sz="0" w:space="0" w:color="auto"/>
            <w:right w:val="none" w:sz="0" w:space="0" w:color="auto"/>
          </w:divBdr>
        </w:div>
        <w:div w:id="754667286">
          <w:marLeft w:val="0"/>
          <w:marRight w:val="0"/>
          <w:marTop w:val="0"/>
          <w:marBottom w:val="120"/>
          <w:divBdr>
            <w:top w:val="none" w:sz="0" w:space="0" w:color="auto"/>
            <w:left w:val="none" w:sz="0" w:space="0" w:color="auto"/>
            <w:bottom w:val="none" w:sz="0" w:space="0" w:color="auto"/>
            <w:right w:val="none" w:sz="0" w:space="0" w:color="auto"/>
          </w:divBdr>
          <w:divsChild>
            <w:div w:id="209465870">
              <w:marLeft w:val="0"/>
              <w:marRight w:val="0"/>
              <w:marTop w:val="0"/>
              <w:marBottom w:val="0"/>
              <w:divBdr>
                <w:top w:val="none" w:sz="0" w:space="0" w:color="auto"/>
                <w:left w:val="none" w:sz="0" w:space="0" w:color="auto"/>
                <w:bottom w:val="none" w:sz="0" w:space="0" w:color="auto"/>
                <w:right w:val="none" w:sz="0" w:space="0" w:color="auto"/>
              </w:divBdr>
            </w:div>
            <w:div w:id="1467235166">
              <w:marLeft w:val="0"/>
              <w:marRight w:val="0"/>
              <w:marTop w:val="0"/>
              <w:marBottom w:val="0"/>
              <w:divBdr>
                <w:top w:val="none" w:sz="0" w:space="0" w:color="auto"/>
                <w:left w:val="none" w:sz="0" w:space="0" w:color="auto"/>
                <w:bottom w:val="none" w:sz="0" w:space="0" w:color="auto"/>
                <w:right w:val="none" w:sz="0" w:space="0" w:color="auto"/>
              </w:divBdr>
            </w:div>
          </w:divsChild>
        </w:div>
        <w:div w:id="1790587387">
          <w:marLeft w:val="0"/>
          <w:marRight w:val="0"/>
          <w:marTop w:val="0"/>
          <w:marBottom w:val="120"/>
          <w:divBdr>
            <w:top w:val="none" w:sz="0" w:space="0" w:color="auto"/>
            <w:left w:val="none" w:sz="0" w:space="0" w:color="auto"/>
            <w:bottom w:val="none" w:sz="0" w:space="0" w:color="auto"/>
            <w:right w:val="none" w:sz="0" w:space="0" w:color="auto"/>
          </w:divBdr>
          <w:divsChild>
            <w:div w:id="396243530">
              <w:marLeft w:val="0"/>
              <w:marRight w:val="3480"/>
              <w:marTop w:val="0"/>
              <w:marBottom w:val="120"/>
              <w:divBdr>
                <w:top w:val="none" w:sz="0" w:space="0" w:color="auto"/>
                <w:left w:val="none" w:sz="0" w:space="0" w:color="auto"/>
                <w:bottom w:val="none" w:sz="0" w:space="0" w:color="auto"/>
                <w:right w:val="none" w:sz="0" w:space="0" w:color="auto"/>
              </w:divBdr>
              <w:divsChild>
                <w:div w:id="323122785">
                  <w:marLeft w:val="0"/>
                  <w:marRight w:val="0"/>
                  <w:marTop w:val="300"/>
                  <w:marBottom w:val="300"/>
                  <w:divBdr>
                    <w:top w:val="none" w:sz="0" w:space="0" w:color="auto"/>
                    <w:left w:val="none" w:sz="0" w:space="0" w:color="auto"/>
                    <w:bottom w:val="none" w:sz="0" w:space="0" w:color="auto"/>
                    <w:right w:val="none" w:sz="0" w:space="0" w:color="auto"/>
                  </w:divBdr>
                </w:div>
              </w:divsChild>
            </w:div>
          </w:divsChild>
        </w:div>
      </w:divsChild>
    </w:div>
    <w:div w:id="171114721">
      <w:bodyDiv w:val="1"/>
      <w:marLeft w:val="0"/>
      <w:marRight w:val="0"/>
      <w:marTop w:val="0"/>
      <w:marBottom w:val="0"/>
      <w:divBdr>
        <w:top w:val="none" w:sz="0" w:space="0" w:color="auto"/>
        <w:left w:val="none" w:sz="0" w:space="0" w:color="auto"/>
        <w:bottom w:val="none" w:sz="0" w:space="0" w:color="auto"/>
        <w:right w:val="none" w:sz="0" w:space="0" w:color="auto"/>
      </w:divBdr>
    </w:div>
    <w:div w:id="212888949">
      <w:bodyDiv w:val="1"/>
      <w:marLeft w:val="0"/>
      <w:marRight w:val="0"/>
      <w:marTop w:val="0"/>
      <w:marBottom w:val="0"/>
      <w:divBdr>
        <w:top w:val="none" w:sz="0" w:space="0" w:color="auto"/>
        <w:left w:val="none" w:sz="0" w:space="0" w:color="auto"/>
        <w:bottom w:val="none" w:sz="0" w:space="0" w:color="auto"/>
        <w:right w:val="none" w:sz="0" w:space="0" w:color="auto"/>
      </w:divBdr>
    </w:div>
    <w:div w:id="315181582">
      <w:bodyDiv w:val="1"/>
      <w:marLeft w:val="0"/>
      <w:marRight w:val="0"/>
      <w:marTop w:val="0"/>
      <w:marBottom w:val="0"/>
      <w:divBdr>
        <w:top w:val="none" w:sz="0" w:space="0" w:color="auto"/>
        <w:left w:val="none" w:sz="0" w:space="0" w:color="auto"/>
        <w:bottom w:val="none" w:sz="0" w:space="0" w:color="auto"/>
        <w:right w:val="none" w:sz="0" w:space="0" w:color="auto"/>
      </w:divBdr>
    </w:div>
    <w:div w:id="327100214">
      <w:bodyDiv w:val="1"/>
      <w:marLeft w:val="0"/>
      <w:marRight w:val="0"/>
      <w:marTop w:val="0"/>
      <w:marBottom w:val="0"/>
      <w:divBdr>
        <w:top w:val="none" w:sz="0" w:space="0" w:color="auto"/>
        <w:left w:val="none" w:sz="0" w:space="0" w:color="auto"/>
        <w:bottom w:val="none" w:sz="0" w:space="0" w:color="auto"/>
        <w:right w:val="none" w:sz="0" w:space="0" w:color="auto"/>
      </w:divBdr>
    </w:div>
    <w:div w:id="377051735">
      <w:bodyDiv w:val="1"/>
      <w:marLeft w:val="0"/>
      <w:marRight w:val="0"/>
      <w:marTop w:val="0"/>
      <w:marBottom w:val="0"/>
      <w:divBdr>
        <w:top w:val="none" w:sz="0" w:space="0" w:color="auto"/>
        <w:left w:val="none" w:sz="0" w:space="0" w:color="auto"/>
        <w:bottom w:val="none" w:sz="0" w:space="0" w:color="auto"/>
        <w:right w:val="none" w:sz="0" w:space="0" w:color="auto"/>
      </w:divBdr>
    </w:div>
    <w:div w:id="386808822">
      <w:bodyDiv w:val="1"/>
      <w:marLeft w:val="0"/>
      <w:marRight w:val="0"/>
      <w:marTop w:val="0"/>
      <w:marBottom w:val="0"/>
      <w:divBdr>
        <w:top w:val="none" w:sz="0" w:space="0" w:color="auto"/>
        <w:left w:val="none" w:sz="0" w:space="0" w:color="auto"/>
        <w:bottom w:val="none" w:sz="0" w:space="0" w:color="auto"/>
        <w:right w:val="none" w:sz="0" w:space="0" w:color="auto"/>
      </w:divBdr>
    </w:div>
    <w:div w:id="386956724">
      <w:bodyDiv w:val="1"/>
      <w:marLeft w:val="0"/>
      <w:marRight w:val="0"/>
      <w:marTop w:val="0"/>
      <w:marBottom w:val="0"/>
      <w:divBdr>
        <w:top w:val="none" w:sz="0" w:space="0" w:color="auto"/>
        <w:left w:val="none" w:sz="0" w:space="0" w:color="auto"/>
        <w:bottom w:val="none" w:sz="0" w:space="0" w:color="auto"/>
        <w:right w:val="none" w:sz="0" w:space="0" w:color="auto"/>
      </w:divBdr>
    </w:div>
    <w:div w:id="392503996">
      <w:bodyDiv w:val="1"/>
      <w:marLeft w:val="0"/>
      <w:marRight w:val="0"/>
      <w:marTop w:val="0"/>
      <w:marBottom w:val="0"/>
      <w:divBdr>
        <w:top w:val="none" w:sz="0" w:space="0" w:color="auto"/>
        <w:left w:val="none" w:sz="0" w:space="0" w:color="auto"/>
        <w:bottom w:val="none" w:sz="0" w:space="0" w:color="auto"/>
        <w:right w:val="none" w:sz="0" w:space="0" w:color="auto"/>
      </w:divBdr>
    </w:div>
    <w:div w:id="405808095">
      <w:bodyDiv w:val="1"/>
      <w:marLeft w:val="0"/>
      <w:marRight w:val="0"/>
      <w:marTop w:val="0"/>
      <w:marBottom w:val="0"/>
      <w:divBdr>
        <w:top w:val="none" w:sz="0" w:space="0" w:color="auto"/>
        <w:left w:val="none" w:sz="0" w:space="0" w:color="auto"/>
        <w:bottom w:val="none" w:sz="0" w:space="0" w:color="auto"/>
        <w:right w:val="none" w:sz="0" w:space="0" w:color="auto"/>
      </w:divBdr>
    </w:div>
    <w:div w:id="458913219">
      <w:bodyDiv w:val="1"/>
      <w:marLeft w:val="0"/>
      <w:marRight w:val="0"/>
      <w:marTop w:val="0"/>
      <w:marBottom w:val="0"/>
      <w:divBdr>
        <w:top w:val="none" w:sz="0" w:space="0" w:color="auto"/>
        <w:left w:val="none" w:sz="0" w:space="0" w:color="auto"/>
        <w:bottom w:val="none" w:sz="0" w:space="0" w:color="auto"/>
        <w:right w:val="none" w:sz="0" w:space="0" w:color="auto"/>
      </w:divBdr>
    </w:div>
    <w:div w:id="499657774">
      <w:bodyDiv w:val="1"/>
      <w:marLeft w:val="0"/>
      <w:marRight w:val="0"/>
      <w:marTop w:val="0"/>
      <w:marBottom w:val="0"/>
      <w:divBdr>
        <w:top w:val="none" w:sz="0" w:space="0" w:color="auto"/>
        <w:left w:val="none" w:sz="0" w:space="0" w:color="auto"/>
        <w:bottom w:val="none" w:sz="0" w:space="0" w:color="auto"/>
        <w:right w:val="none" w:sz="0" w:space="0" w:color="auto"/>
      </w:divBdr>
    </w:div>
    <w:div w:id="585070567">
      <w:bodyDiv w:val="1"/>
      <w:marLeft w:val="0"/>
      <w:marRight w:val="0"/>
      <w:marTop w:val="0"/>
      <w:marBottom w:val="0"/>
      <w:divBdr>
        <w:top w:val="none" w:sz="0" w:space="0" w:color="auto"/>
        <w:left w:val="none" w:sz="0" w:space="0" w:color="auto"/>
        <w:bottom w:val="none" w:sz="0" w:space="0" w:color="auto"/>
        <w:right w:val="none" w:sz="0" w:space="0" w:color="auto"/>
      </w:divBdr>
    </w:div>
    <w:div w:id="592663185">
      <w:bodyDiv w:val="1"/>
      <w:marLeft w:val="0"/>
      <w:marRight w:val="0"/>
      <w:marTop w:val="0"/>
      <w:marBottom w:val="0"/>
      <w:divBdr>
        <w:top w:val="none" w:sz="0" w:space="0" w:color="auto"/>
        <w:left w:val="none" w:sz="0" w:space="0" w:color="auto"/>
        <w:bottom w:val="none" w:sz="0" w:space="0" w:color="auto"/>
        <w:right w:val="none" w:sz="0" w:space="0" w:color="auto"/>
      </w:divBdr>
    </w:div>
    <w:div w:id="653295489">
      <w:bodyDiv w:val="1"/>
      <w:marLeft w:val="0"/>
      <w:marRight w:val="0"/>
      <w:marTop w:val="0"/>
      <w:marBottom w:val="0"/>
      <w:divBdr>
        <w:top w:val="none" w:sz="0" w:space="0" w:color="auto"/>
        <w:left w:val="none" w:sz="0" w:space="0" w:color="auto"/>
        <w:bottom w:val="none" w:sz="0" w:space="0" w:color="auto"/>
        <w:right w:val="none" w:sz="0" w:space="0" w:color="auto"/>
      </w:divBdr>
    </w:div>
    <w:div w:id="671762380">
      <w:bodyDiv w:val="1"/>
      <w:marLeft w:val="0"/>
      <w:marRight w:val="0"/>
      <w:marTop w:val="0"/>
      <w:marBottom w:val="0"/>
      <w:divBdr>
        <w:top w:val="none" w:sz="0" w:space="0" w:color="auto"/>
        <w:left w:val="none" w:sz="0" w:space="0" w:color="auto"/>
        <w:bottom w:val="none" w:sz="0" w:space="0" w:color="auto"/>
        <w:right w:val="none" w:sz="0" w:space="0" w:color="auto"/>
      </w:divBdr>
    </w:div>
    <w:div w:id="730352810">
      <w:bodyDiv w:val="1"/>
      <w:marLeft w:val="0"/>
      <w:marRight w:val="0"/>
      <w:marTop w:val="0"/>
      <w:marBottom w:val="0"/>
      <w:divBdr>
        <w:top w:val="none" w:sz="0" w:space="0" w:color="auto"/>
        <w:left w:val="none" w:sz="0" w:space="0" w:color="auto"/>
        <w:bottom w:val="none" w:sz="0" w:space="0" w:color="auto"/>
        <w:right w:val="none" w:sz="0" w:space="0" w:color="auto"/>
      </w:divBdr>
    </w:div>
    <w:div w:id="739985212">
      <w:bodyDiv w:val="1"/>
      <w:marLeft w:val="0"/>
      <w:marRight w:val="0"/>
      <w:marTop w:val="0"/>
      <w:marBottom w:val="0"/>
      <w:divBdr>
        <w:top w:val="none" w:sz="0" w:space="0" w:color="auto"/>
        <w:left w:val="none" w:sz="0" w:space="0" w:color="auto"/>
        <w:bottom w:val="none" w:sz="0" w:space="0" w:color="auto"/>
        <w:right w:val="none" w:sz="0" w:space="0" w:color="auto"/>
      </w:divBdr>
    </w:div>
    <w:div w:id="747848865">
      <w:bodyDiv w:val="1"/>
      <w:marLeft w:val="0"/>
      <w:marRight w:val="0"/>
      <w:marTop w:val="0"/>
      <w:marBottom w:val="0"/>
      <w:divBdr>
        <w:top w:val="none" w:sz="0" w:space="0" w:color="auto"/>
        <w:left w:val="none" w:sz="0" w:space="0" w:color="auto"/>
        <w:bottom w:val="none" w:sz="0" w:space="0" w:color="auto"/>
        <w:right w:val="none" w:sz="0" w:space="0" w:color="auto"/>
      </w:divBdr>
    </w:div>
    <w:div w:id="750927096">
      <w:bodyDiv w:val="1"/>
      <w:marLeft w:val="0"/>
      <w:marRight w:val="0"/>
      <w:marTop w:val="0"/>
      <w:marBottom w:val="0"/>
      <w:divBdr>
        <w:top w:val="none" w:sz="0" w:space="0" w:color="auto"/>
        <w:left w:val="none" w:sz="0" w:space="0" w:color="auto"/>
        <w:bottom w:val="none" w:sz="0" w:space="0" w:color="auto"/>
        <w:right w:val="none" w:sz="0" w:space="0" w:color="auto"/>
      </w:divBdr>
    </w:div>
    <w:div w:id="753936570">
      <w:bodyDiv w:val="1"/>
      <w:marLeft w:val="0"/>
      <w:marRight w:val="0"/>
      <w:marTop w:val="0"/>
      <w:marBottom w:val="0"/>
      <w:divBdr>
        <w:top w:val="none" w:sz="0" w:space="0" w:color="auto"/>
        <w:left w:val="none" w:sz="0" w:space="0" w:color="auto"/>
        <w:bottom w:val="none" w:sz="0" w:space="0" w:color="auto"/>
        <w:right w:val="none" w:sz="0" w:space="0" w:color="auto"/>
      </w:divBdr>
    </w:div>
    <w:div w:id="780534857">
      <w:bodyDiv w:val="1"/>
      <w:marLeft w:val="0"/>
      <w:marRight w:val="0"/>
      <w:marTop w:val="0"/>
      <w:marBottom w:val="0"/>
      <w:divBdr>
        <w:top w:val="none" w:sz="0" w:space="0" w:color="auto"/>
        <w:left w:val="none" w:sz="0" w:space="0" w:color="auto"/>
        <w:bottom w:val="none" w:sz="0" w:space="0" w:color="auto"/>
        <w:right w:val="none" w:sz="0" w:space="0" w:color="auto"/>
      </w:divBdr>
      <w:divsChild>
        <w:div w:id="1028725638">
          <w:marLeft w:val="0"/>
          <w:marRight w:val="0"/>
          <w:marTop w:val="0"/>
          <w:marBottom w:val="150"/>
          <w:divBdr>
            <w:top w:val="none" w:sz="0" w:space="0" w:color="auto"/>
            <w:left w:val="none" w:sz="0" w:space="0" w:color="auto"/>
            <w:bottom w:val="none" w:sz="0" w:space="0" w:color="auto"/>
            <w:right w:val="none" w:sz="0" w:space="0" w:color="auto"/>
          </w:divBdr>
        </w:div>
        <w:div w:id="1349679382">
          <w:marLeft w:val="0"/>
          <w:marRight w:val="0"/>
          <w:marTop w:val="0"/>
          <w:marBottom w:val="120"/>
          <w:divBdr>
            <w:top w:val="none" w:sz="0" w:space="0" w:color="auto"/>
            <w:left w:val="none" w:sz="0" w:space="0" w:color="auto"/>
            <w:bottom w:val="none" w:sz="0" w:space="0" w:color="auto"/>
            <w:right w:val="none" w:sz="0" w:space="0" w:color="auto"/>
          </w:divBdr>
          <w:divsChild>
            <w:div w:id="1846893345">
              <w:marLeft w:val="0"/>
              <w:marRight w:val="0"/>
              <w:marTop w:val="0"/>
              <w:marBottom w:val="0"/>
              <w:divBdr>
                <w:top w:val="none" w:sz="0" w:space="0" w:color="auto"/>
                <w:left w:val="none" w:sz="0" w:space="0" w:color="auto"/>
                <w:bottom w:val="none" w:sz="0" w:space="0" w:color="auto"/>
                <w:right w:val="none" w:sz="0" w:space="0" w:color="auto"/>
              </w:divBdr>
            </w:div>
            <w:div w:id="817918989">
              <w:marLeft w:val="0"/>
              <w:marRight w:val="0"/>
              <w:marTop w:val="0"/>
              <w:marBottom w:val="0"/>
              <w:divBdr>
                <w:top w:val="none" w:sz="0" w:space="0" w:color="auto"/>
                <w:left w:val="none" w:sz="0" w:space="0" w:color="auto"/>
                <w:bottom w:val="none" w:sz="0" w:space="0" w:color="auto"/>
                <w:right w:val="none" w:sz="0" w:space="0" w:color="auto"/>
              </w:divBdr>
            </w:div>
          </w:divsChild>
        </w:div>
        <w:div w:id="1936549389">
          <w:marLeft w:val="0"/>
          <w:marRight w:val="0"/>
          <w:marTop w:val="0"/>
          <w:marBottom w:val="120"/>
          <w:divBdr>
            <w:top w:val="none" w:sz="0" w:space="0" w:color="auto"/>
            <w:left w:val="none" w:sz="0" w:space="0" w:color="auto"/>
            <w:bottom w:val="none" w:sz="0" w:space="0" w:color="auto"/>
            <w:right w:val="none" w:sz="0" w:space="0" w:color="auto"/>
          </w:divBdr>
          <w:divsChild>
            <w:div w:id="48959021">
              <w:marLeft w:val="0"/>
              <w:marRight w:val="3480"/>
              <w:marTop w:val="0"/>
              <w:marBottom w:val="120"/>
              <w:divBdr>
                <w:top w:val="none" w:sz="0" w:space="0" w:color="auto"/>
                <w:left w:val="none" w:sz="0" w:space="0" w:color="auto"/>
                <w:bottom w:val="none" w:sz="0" w:space="0" w:color="auto"/>
                <w:right w:val="none" w:sz="0" w:space="0" w:color="auto"/>
              </w:divBdr>
              <w:divsChild>
                <w:div w:id="1737582773">
                  <w:marLeft w:val="0"/>
                  <w:marRight w:val="0"/>
                  <w:marTop w:val="300"/>
                  <w:marBottom w:val="300"/>
                  <w:divBdr>
                    <w:top w:val="none" w:sz="0" w:space="0" w:color="auto"/>
                    <w:left w:val="none" w:sz="0" w:space="0" w:color="auto"/>
                    <w:bottom w:val="none" w:sz="0" w:space="0" w:color="auto"/>
                    <w:right w:val="none" w:sz="0" w:space="0" w:color="auto"/>
                  </w:divBdr>
                </w:div>
              </w:divsChild>
            </w:div>
          </w:divsChild>
        </w:div>
      </w:divsChild>
    </w:div>
    <w:div w:id="800265999">
      <w:bodyDiv w:val="1"/>
      <w:marLeft w:val="0"/>
      <w:marRight w:val="0"/>
      <w:marTop w:val="0"/>
      <w:marBottom w:val="0"/>
      <w:divBdr>
        <w:top w:val="none" w:sz="0" w:space="0" w:color="auto"/>
        <w:left w:val="none" w:sz="0" w:space="0" w:color="auto"/>
        <w:bottom w:val="none" w:sz="0" w:space="0" w:color="auto"/>
        <w:right w:val="none" w:sz="0" w:space="0" w:color="auto"/>
      </w:divBdr>
    </w:div>
    <w:div w:id="802039425">
      <w:bodyDiv w:val="1"/>
      <w:marLeft w:val="0"/>
      <w:marRight w:val="0"/>
      <w:marTop w:val="0"/>
      <w:marBottom w:val="0"/>
      <w:divBdr>
        <w:top w:val="none" w:sz="0" w:space="0" w:color="auto"/>
        <w:left w:val="none" w:sz="0" w:space="0" w:color="auto"/>
        <w:bottom w:val="none" w:sz="0" w:space="0" w:color="auto"/>
        <w:right w:val="none" w:sz="0" w:space="0" w:color="auto"/>
      </w:divBdr>
    </w:div>
    <w:div w:id="808860168">
      <w:bodyDiv w:val="1"/>
      <w:marLeft w:val="0"/>
      <w:marRight w:val="0"/>
      <w:marTop w:val="0"/>
      <w:marBottom w:val="0"/>
      <w:divBdr>
        <w:top w:val="none" w:sz="0" w:space="0" w:color="auto"/>
        <w:left w:val="none" w:sz="0" w:space="0" w:color="auto"/>
        <w:bottom w:val="none" w:sz="0" w:space="0" w:color="auto"/>
        <w:right w:val="none" w:sz="0" w:space="0" w:color="auto"/>
      </w:divBdr>
    </w:div>
    <w:div w:id="853306189">
      <w:bodyDiv w:val="1"/>
      <w:marLeft w:val="0"/>
      <w:marRight w:val="0"/>
      <w:marTop w:val="0"/>
      <w:marBottom w:val="0"/>
      <w:divBdr>
        <w:top w:val="none" w:sz="0" w:space="0" w:color="auto"/>
        <w:left w:val="none" w:sz="0" w:space="0" w:color="auto"/>
        <w:bottom w:val="none" w:sz="0" w:space="0" w:color="auto"/>
        <w:right w:val="none" w:sz="0" w:space="0" w:color="auto"/>
      </w:divBdr>
      <w:divsChild>
        <w:div w:id="858810869">
          <w:marLeft w:val="0"/>
          <w:marRight w:val="0"/>
          <w:marTop w:val="0"/>
          <w:marBottom w:val="150"/>
          <w:divBdr>
            <w:top w:val="none" w:sz="0" w:space="0" w:color="auto"/>
            <w:left w:val="none" w:sz="0" w:space="0" w:color="auto"/>
            <w:bottom w:val="none" w:sz="0" w:space="0" w:color="auto"/>
            <w:right w:val="none" w:sz="0" w:space="0" w:color="auto"/>
          </w:divBdr>
        </w:div>
        <w:div w:id="715545893">
          <w:marLeft w:val="0"/>
          <w:marRight w:val="0"/>
          <w:marTop w:val="0"/>
          <w:marBottom w:val="120"/>
          <w:divBdr>
            <w:top w:val="none" w:sz="0" w:space="0" w:color="auto"/>
            <w:left w:val="none" w:sz="0" w:space="0" w:color="auto"/>
            <w:bottom w:val="none" w:sz="0" w:space="0" w:color="auto"/>
            <w:right w:val="none" w:sz="0" w:space="0" w:color="auto"/>
          </w:divBdr>
          <w:divsChild>
            <w:div w:id="1908302180">
              <w:marLeft w:val="0"/>
              <w:marRight w:val="0"/>
              <w:marTop w:val="0"/>
              <w:marBottom w:val="0"/>
              <w:divBdr>
                <w:top w:val="none" w:sz="0" w:space="0" w:color="auto"/>
                <w:left w:val="none" w:sz="0" w:space="0" w:color="auto"/>
                <w:bottom w:val="none" w:sz="0" w:space="0" w:color="auto"/>
                <w:right w:val="none" w:sz="0" w:space="0" w:color="auto"/>
              </w:divBdr>
            </w:div>
            <w:div w:id="1703818081">
              <w:marLeft w:val="0"/>
              <w:marRight w:val="0"/>
              <w:marTop w:val="0"/>
              <w:marBottom w:val="0"/>
              <w:divBdr>
                <w:top w:val="none" w:sz="0" w:space="0" w:color="auto"/>
                <w:left w:val="none" w:sz="0" w:space="0" w:color="auto"/>
                <w:bottom w:val="none" w:sz="0" w:space="0" w:color="auto"/>
                <w:right w:val="none" w:sz="0" w:space="0" w:color="auto"/>
              </w:divBdr>
            </w:div>
          </w:divsChild>
        </w:div>
        <w:div w:id="1995835137">
          <w:marLeft w:val="0"/>
          <w:marRight w:val="0"/>
          <w:marTop w:val="0"/>
          <w:marBottom w:val="120"/>
          <w:divBdr>
            <w:top w:val="none" w:sz="0" w:space="0" w:color="auto"/>
            <w:left w:val="none" w:sz="0" w:space="0" w:color="auto"/>
            <w:bottom w:val="none" w:sz="0" w:space="0" w:color="auto"/>
            <w:right w:val="none" w:sz="0" w:space="0" w:color="auto"/>
          </w:divBdr>
          <w:divsChild>
            <w:div w:id="1082067128">
              <w:marLeft w:val="0"/>
              <w:marRight w:val="3480"/>
              <w:marTop w:val="0"/>
              <w:marBottom w:val="120"/>
              <w:divBdr>
                <w:top w:val="none" w:sz="0" w:space="0" w:color="auto"/>
                <w:left w:val="none" w:sz="0" w:space="0" w:color="auto"/>
                <w:bottom w:val="none" w:sz="0" w:space="0" w:color="auto"/>
                <w:right w:val="none" w:sz="0" w:space="0" w:color="auto"/>
              </w:divBdr>
              <w:divsChild>
                <w:div w:id="1867795289">
                  <w:marLeft w:val="0"/>
                  <w:marRight w:val="0"/>
                  <w:marTop w:val="300"/>
                  <w:marBottom w:val="300"/>
                  <w:divBdr>
                    <w:top w:val="none" w:sz="0" w:space="0" w:color="auto"/>
                    <w:left w:val="none" w:sz="0" w:space="0" w:color="auto"/>
                    <w:bottom w:val="none" w:sz="0" w:space="0" w:color="auto"/>
                    <w:right w:val="none" w:sz="0" w:space="0" w:color="auto"/>
                  </w:divBdr>
                </w:div>
              </w:divsChild>
            </w:div>
          </w:divsChild>
        </w:div>
      </w:divsChild>
    </w:div>
    <w:div w:id="856576718">
      <w:bodyDiv w:val="1"/>
      <w:marLeft w:val="0"/>
      <w:marRight w:val="0"/>
      <w:marTop w:val="0"/>
      <w:marBottom w:val="0"/>
      <w:divBdr>
        <w:top w:val="none" w:sz="0" w:space="0" w:color="auto"/>
        <w:left w:val="none" w:sz="0" w:space="0" w:color="auto"/>
        <w:bottom w:val="none" w:sz="0" w:space="0" w:color="auto"/>
        <w:right w:val="none" w:sz="0" w:space="0" w:color="auto"/>
      </w:divBdr>
    </w:div>
    <w:div w:id="875120991">
      <w:bodyDiv w:val="1"/>
      <w:marLeft w:val="0"/>
      <w:marRight w:val="0"/>
      <w:marTop w:val="0"/>
      <w:marBottom w:val="0"/>
      <w:divBdr>
        <w:top w:val="none" w:sz="0" w:space="0" w:color="auto"/>
        <w:left w:val="none" w:sz="0" w:space="0" w:color="auto"/>
        <w:bottom w:val="none" w:sz="0" w:space="0" w:color="auto"/>
        <w:right w:val="none" w:sz="0" w:space="0" w:color="auto"/>
      </w:divBdr>
    </w:div>
    <w:div w:id="902906244">
      <w:bodyDiv w:val="1"/>
      <w:marLeft w:val="0"/>
      <w:marRight w:val="0"/>
      <w:marTop w:val="0"/>
      <w:marBottom w:val="0"/>
      <w:divBdr>
        <w:top w:val="none" w:sz="0" w:space="0" w:color="auto"/>
        <w:left w:val="none" w:sz="0" w:space="0" w:color="auto"/>
        <w:bottom w:val="none" w:sz="0" w:space="0" w:color="auto"/>
        <w:right w:val="none" w:sz="0" w:space="0" w:color="auto"/>
      </w:divBdr>
    </w:div>
    <w:div w:id="920333097">
      <w:bodyDiv w:val="1"/>
      <w:marLeft w:val="0"/>
      <w:marRight w:val="0"/>
      <w:marTop w:val="0"/>
      <w:marBottom w:val="0"/>
      <w:divBdr>
        <w:top w:val="none" w:sz="0" w:space="0" w:color="auto"/>
        <w:left w:val="none" w:sz="0" w:space="0" w:color="auto"/>
        <w:bottom w:val="none" w:sz="0" w:space="0" w:color="auto"/>
        <w:right w:val="none" w:sz="0" w:space="0" w:color="auto"/>
      </w:divBdr>
    </w:div>
    <w:div w:id="1047949832">
      <w:bodyDiv w:val="1"/>
      <w:marLeft w:val="0"/>
      <w:marRight w:val="0"/>
      <w:marTop w:val="0"/>
      <w:marBottom w:val="0"/>
      <w:divBdr>
        <w:top w:val="none" w:sz="0" w:space="0" w:color="auto"/>
        <w:left w:val="none" w:sz="0" w:space="0" w:color="auto"/>
        <w:bottom w:val="none" w:sz="0" w:space="0" w:color="auto"/>
        <w:right w:val="none" w:sz="0" w:space="0" w:color="auto"/>
      </w:divBdr>
    </w:div>
    <w:div w:id="1103526737">
      <w:bodyDiv w:val="1"/>
      <w:marLeft w:val="0"/>
      <w:marRight w:val="0"/>
      <w:marTop w:val="0"/>
      <w:marBottom w:val="0"/>
      <w:divBdr>
        <w:top w:val="none" w:sz="0" w:space="0" w:color="auto"/>
        <w:left w:val="none" w:sz="0" w:space="0" w:color="auto"/>
        <w:bottom w:val="none" w:sz="0" w:space="0" w:color="auto"/>
        <w:right w:val="none" w:sz="0" w:space="0" w:color="auto"/>
      </w:divBdr>
    </w:div>
    <w:div w:id="1116682156">
      <w:bodyDiv w:val="1"/>
      <w:marLeft w:val="0"/>
      <w:marRight w:val="0"/>
      <w:marTop w:val="0"/>
      <w:marBottom w:val="0"/>
      <w:divBdr>
        <w:top w:val="none" w:sz="0" w:space="0" w:color="auto"/>
        <w:left w:val="none" w:sz="0" w:space="0" w:color="auto"/>
        <w:bottom w:val="none" w:sz="0" w:space="0" w:color="auto"/>
        <w:right w:val="none" w:sz="0" w:space="0" w:color="auto"/>
      </w:divBdr>
    </w:div>
    <w:div w:id="1117675318">
      <w:bodyDiv w:val="1"/>
      <w:marLeft w:val="0"/>
      <w:marRight w:val="0"/>
      <w:marTop w:val="0"/>
      <w:marBottom w:val="0"/>
      <w:divBdr>
        <w:top w:val="none" w:sz="0" w:space="0" w:color="auto"/>
        <w:left w:val="none" w:sz="0" w:space="0" w:color="auto"/>
        <w:bottom w:val="none" w:sz="0" w:space="0" w:color="auto"/>
        <w:right w:val="none" w:sz="0" w:space="0" w:color="auto"/>
      </w:divBdr>
    </w:div>
    <w:div w:id="1240822384">
      <w:bodyDiv w:val="1"/>
      <w:marLeft w:val="0"/>
      <w:marRight w:val="0"/>
      <w:marTop w:val="0"/>
      <w:marBottom w:val="0"/>
      <w:divBdr>
        <w:top w:val="none" w:sz="0" w:space="0" w:color="auto"/>
        <w:left w:val="none" w:sz="0" w:space="0" w:color="auto"/>
        <w:bottom w:val="none" w:sz="0" w:space="0" w:color="auto"/>
        <w:right w:val="none" w:sz="0" w:space="0" w:color="auto"/>
      </w:divBdr>
    </w:div>
    <w:div w:id="1244800677">
      <w:bodyDiv w:val="1"/>
      <w:marLeft w:val="0"/>
      <w:marRight w:val="0"/>
      <w:marTop w:val="0"/>
      <w:marBottom w:val="0"/>
      <w:divBdr>
        <w:top w:val="none" w:sz="0" w:space="0" w:color="auto"/>
        <w:left w:val="none" w:sz="0" w:space="0" w:color="auto"/>
        <w:bottom w:val="none" w:sz="0" w:space="0" w:color="auto"/>
        <w:right w:val="none" w:sz="0" w:space="0" w:color="auto"/>
      </w:divBdr>
    </w:div>
    <w:div w:id="1245843139">
      <w:bodyDiv w:val="1"/>
      <w:marLeft w:val="0"/>
      <w:marRight w:val="0"/>
      <w:marTop w:val="0"/>
      <w:marBottom w:val="0"/>
      <w:divBdr>
        <w:top w:val="none" w:sz="0" w:space="0" w:color="auto"/>
        <w:left w:val="none" w:sz="0" w:space="0" w:color="auto"/>
        <w:bottom w:val="none" w:sz="0" w:space="0" w:color="auto"/>
        <w:right w:val="none" w:sz="0" w:space="0" w:color="auto"/>
      </w:divBdr>
    </w:div>
    <w:div w:id="1276018145">
      <w:bodyDiv w:val="1"/>
      <w:marLeft w:val="0"/>
      <w:marRight w:val="0"/>
      <w:marTop w:val="0"/>
      <w:marBottom w:val="0"/>
      <w:divBdr>
        <w:top w:val="none" w:sz="0" w:space="0" w:color="auto"/>
        <w:left w:val="none" w:sz="0" w:space="0" w:color="auto"/>
        <w:bottom w:val="none" w:sz="0" w:space="0" w:color="auto"/>
        <w:right w:val="none" w:sz="0" w:space="0" w:color="auto"/>
      </w:divBdr>
    </w:div>
    <w:div w:id="1318730267">
      <w:bodyDiv w:val="1"/>
      <w:marLeft w:val="0"/>
      <w:marRight w:val="0"/>
      <w:marTop w:val="0"/>
      <w:marBottom w:val="0"/>
      <w:divBdr>
        <w:top w:val="none" w:sz="0" w:space="0" w:color="auto"/>
        <w:left w:val="none" w:sz="0" w:space="0" w:color="auto"/>
        <w:bottom w:val="none" w:sz="0" w:space="0" w:color="auto"/>
        <w:right w:val="none" w:sz="0" w:space="0" w:color="auto"/>
      </w:divBdr>
    </w:div>
    <w:div w:id="1343505410">
      <w:bodyDiv w:val="1"/>
      <w:marLeft w:val="0"/>
      <w:marRight w:val="0"/>
      <w:marTop w:val="0"/>
      <w:marBottom w:val="0"/>
      <w:divBdr>
        <w:top w:val="none" w:sz="0" w:space="0" w:color="auto"/>
        <w:left w:val="none" w:sz="0" w:space="0" w:color="auto"/>
        <w:bottom w:val="none" w:sz="0" w:space="0" w:color="auto"/>
        <w:right w:val="none" w:sz="0" w:space="0" w:color="auto"/>
      </w:divBdr>
    </w:div>
    <w:div w:id="1390226191">
      <w:bodyDiv w:val="1"/>
      <w:marLeft w:val="0"/>
      <w:marRight w:val="0"/>
      <w:marTop w:val="0"/>
      <w:marBottom w:val="0"/>
      <w:divBdr>
        <w:top w:val="none" w:sz="0" w:space="0" w:color="auto"/>
        <w:left w:val="none" w:sz="0" w:space="0" w:color="auto"/>
        <w:bottom w:val="none" w:sz="0" w:space="0" w:color="auto"/>
        <w:right w:val="none" w:sz="0" w:space="0" w:color="auto"/>
      </w:divBdr>
    </w:div>
    <w:div w:id="1401441545">
      <w:bodyDiv w:val="1"/>
      <w:marLeft w:val="0"/>
      <w:marRight w:val="0"/>
      <w:marTop w:val="0"/>
      <w:marBottom w:val="0"/>
      <w:divBdr>
        <w:top w:val="none" w:sz="0" w:space="0" w:color="auto"/>
        <w:left w:val="none" w:sz="0" w:space="0" w:color="auto"/>
        <w:bottom w:val="none" w:sz="0" w:space="0" w:color="auto"/>
        <w:right w:val="none" w:sz="0" w:space="0" w:color="auto"/>
      </w:divBdr>
    </w:div>
    <w:div w:id="1404988328">
      <w:bodyDiv w:val="1"/>
      <w:marLeft w:val="0"/>
      <w:marRight w:val="0"/>
      <w:marTop w:val="0"/>
      <w:marBottom w:val="0"/>
      <w:divBdr>
        <w:top w:val="none" w:sz="0" w:space="0" w:color="auto"/>
        <w:left w:val="none" w:sz="0" w:space="0" w:color="auto"/>
        <w:bottom w:val="none" w:sz="0" w:space="0" w:color="auto"/>
        <w:right w:val="none" w:sz="0" w:space="0" w:color="auto"/>
      </w:divBdr>
    </w:div>
    <w:div w:id="1440878675">
      <w:bodyDiv w:val="1"/>
      <w:marLeft w:val="0"/>
      <w:marRight w:val="0"/>
      <w:marTop w:val="0"/>
      <w:marBottom w:val="0"/>
      <w:divBdr>
        <w:top w:val="none" w:sz="0" w:space="0" w:color="auto"/>
        <w:left w:val="none" w:sz="0" w:space="0" w:color="auto"/>
        <w:bottom w:val="none" w:sz="0" w:space="0" w:color="auto"/>
        <w:right w:val="none" w:sz="0" w:space="0" w:color="auto"/>
      </w:divBdr>
    </w:div>
    <w:div w:id="1447045903">
      <w:bodyDiv w:val="1"/>
      <w:marLeft w:val="0"/>
      <w:marRight w:val="0"/>
      <w:marTop w:val="0"/>
      <w:marBottom w:val="0"/>
      <w:divBdr>
        <w:top w:val="none" w:sz="0" w:space="0" w:color="auto"/>
        <w:left w:val="none" w:sz="0" w:space="0" w:color="auto"/>
        <w:bottom w:val="none" w:sz="0" w:space="0" w:color="auto"/>
        <w:right w:val="none" w:sz="0" w:space="0" w:color="auto"/>
      </w:divBdr>
    </w:div>
    <w:div w:id="1470780708">
      <w:bodyDiv w:val="1"/>
      <w:marLeft w:val="0"/>
      <w:marRight w:val="0"/>
      <w:marTop w:val="0"/>
      <w:marBottom w:val="0"/>
      <w:divBdr>
        <w:top w:val="none" w:sz="0" w:space="0" w:color="auto"/>
        <w:left w:val="none" w:sz="0" w:space="0" w:color="auto"/>
        <w:bottom w:val="none" w:sz="0" w:space="0" w:color="auto"/>
        <w:right w:val="none" w:sz="0" w:space="0" w:color="auto"/>
      </w:divBdr>
    </w:div>
    <w:div w:id="1471632871">
      <w:bodyDiv w:val="1"/>
      <w:marLeft w:val="0"/>
      <w:marRight w:val="0"/>
      <w:marTop w:val="0"/>
      <w:marBottom w:val="0"/>
      <w:divBdr>
        <w:top w:val="none" w:sz="0" w:space="0" w:color="auto"/>
        <w:left w:val="none" w:sz="0" w:space="0" w:color="auto"/>
        <w:bottom w:val="none" w:sz="0" w:space="0" w:color="auto"/>
        <w:right w:val="none" w:sz="0" w:space="0" w:color="auto"/>
      </w:divBdr>
      <w:divsChild>
        <w:div w:id="880897294">
          <w:marLeft w:val="0"/>
          <w:marRight w:val="0"/>
          <w:marTop w:val="0"/>
          <w:marBottom w:val="150"/>
          <w:divBdr>
            <w:top w:val="none" w:sz="0" w:space="0" w:color="auto"/>
            <w:left w:val="none" w:sz="0" w:space="0" w:color="auto"/>
            <w:bottom w:val="none" w:sz="0" w:space="0" w:color="auto"/>
            <w:right w:val="none" w:sz="0" w:space="0" w:color="auto"/>
          </w:divBdr>
        </w:div>
        <w:div w:id="826241622">
          <w:marLeft w:val="0"/>
          <w:marRight w:val="0"/>
          <w:marTop w:val="0"/>
          <w:marBottom w:val="120"/>
          <w:divBdr>
            <w:top w:val="none" w:sz="0" w:space="0" w:color="auto"/>
            <w:left w:val="none" w:sz="0" w:space="0" w:color="auto"/>
            <w:bottom w:val="none" w:sz="0" w:space="0" w:color="auto"/>
            <w:right w:val="none" w:sz="0" w:space="0" w:color="auto"/>
          </w:divBdr>
          <w:divsChild>
            <w:div w:id="1472793069">
              <w:marLeft w:val="0"/>
              <w:marRight w:val="0"/>
              <w:marTop w:val="0"/>
              <w:marBottom w:val="0"/>
              <w:divBdr>
                <w:top w:val="none" w:sz="0" w:space="0" w:color="auto"/>
                <w:left w:val="none" w:sz="0" w:space="0" w:color="auto"/>
                <w:bottom w:val="none" w:sz="0" w:space="0" w:color="auto"/>
                <w:right w:val="none" w:sz="0" w:space="0" w:color="auto"/>
              </w:divBdr>
            </w:div>
            <w:div w:id="1388382437">
              <w:marLeft w:val="0"/>
              <w:marRight w:val="0"/>
              <w:marTop w:val="0"/>
              <w:marBottom w:val="0"/>
              <w:divBdr>
                <w:top w:val="none" w:sz="0" w:space="0" w:color="auto"/>
                <w:left w:val="none" w:sz="0" w:space="0" w:color="auto"/>
                <w:bottom w:val="none" w:sz="0" w:space="0" w:color="auto"/>
                <w:right w:val="none" w:sz="0" w:space="0" w:color="auto"/>
              </w:divBdr>
            </w:div>
          </w:divsChild>
        </w:div>
        <w:div w:id="1658652758">
          <w:marLeft w:val="0"/>
          <w:marRight w:val="0"/>
          <w:marTop w:val="0"/>
          <w:marBottom w:val="120"/>
          <w:divBdr>
            <w:top w:val="none" w:sz="0" w:space="0" w:color="auto"/>
            <w:left w:val="none" w:sz="0" w:space="0" w:color="auto"/>
            <w:bottom w:val="none" w:sz="0" w:space="0" w:color="auto"/>
            <w:right w:val="none" w:sz="0" w:space="0" w:color="auto"/>
          </w:divBdr>
          <w:divsChild>
            <w:div w:id="572085773">
              <w:marLeft w:val="0"/>
              <w:marRight w:val="3480"/>
              <w:marTop w:val="0"/>
              <w:marBottom w:val="120"/>
              <w:divBdr>
                <w:top w:val="none" w:sz="0" w:space="0" w:color="auto"/>
                <w:left w:val="none" w:sz="0" w:space="0" w:color="auto"/>
                <w:bottom w:val="none" w:sz="0" w:space="0" w:color="auto"/>
                <w:right w:val="none" w:sz="0" w:space="0" w:color="auto"/>
              </w:divBdr>
              <w:divsChild>
                <w:div w:id="2095392958">
                  <w:marLeft w:val="0"/>
                  <w:marRight w:val="0"/>
                  <w:marTop w:val="300"/>
                  <w:marBottom w:val="300"/>
                  <w:divBdr>
                    <w:top w:val="none" w:sz="0" w:space="0" w:color="auto"/>
                    <w:left w:val="none" w:sz="0" w:space="0" w:color="auto"/>
                    <w:bottom w:val="none" w:sz="0" w:space="0" w:color="auto"/>
                    <w:right w:val="none" w:sz="0" w:space="0" w:color="auto"/>
                  </w:divBdr>
                </w:div>
              </w:divsChild>
            </w:div>
          </w:divsChild>
        </w:div>
      </w:divsChild>
    </w:div>
    <w:div w:id="1487742985">
      <w:bodyDiv w:val="1"/>
      <w:marLeft w:val="0"/>
      <w:marRight w:val="0"/>
      <w:marTop w:val="0"/>
      <w:marBottom w:val="0"/>
      <w:divBdr>
        <w:top w:val="none" w:sz="0" w:space="0" w:color="auto"/>
        <w:left w:val="none" w:sz="0" w:space="0" w:color="auto"/>
        <w:bottom w:val="none" w:sz="0" w:space="0" w:color="auto"/>
        <w:right w:val="none" w:sz="0" w:space="0" w:color="auto"/>
      </w:divBdr>
    </w:div>
    <w:div w:id="1501921147">
      <w:bodyDiv w:val="1"/>
      <w:marLeft w:val="0"/>
      <w:marRight w:val="0"/>
      <w:marTop w:val="0"/>
      <w:marBottom w:val="0"/>
      <w:divBdr>
        <w:top w:val="none" w:sz="0" w:space="0" w:color="auto"/>
        <w:left w:val="none" w:sz="0" w:space="0" w:color="auto"/>
        <w:bottom w:val="none" w:sz="0" w:space="0" w:color="auto"/>
        <w:right w:val="none" w:sz="0" w:space="0" w:color="auto"/>
      </w:divBdr>
    </w:div>
    <w:div w:id="1509445598">
      <w:bodyDiv w:val="1"/>
      <w:marLeft w:val="0"/>
      <w:marRight w:val="0"/>
      <w:marTop w:val="0"/>
      <w:marBottom w:val="0"/>
      <w:divBdr>
        <w:top w:val="none" w:sz="0" w:space="0" w:color="auto"/>
        <w:left w:val="none" w:sz="0" w:space="0" w:color="auto"/>
        <w:bottom w:val="none" w:sz="0" w:space="0" w:color="auto"/>
        <w:right w:val="none" w:sz="0" w:space="0" w:color="auto"/>
      </w:divBdr>
      <w:divsChild>
        <w:div w:id="1890418273">
          <w:marLeft w:val="0"/>
          <w:marRight w:val="0"/>
          <w:marTop w:val="0"/>
          <w:marBottom w:val="150"/>
          <w:divBdr>
            <w:top w:val="none" w:sz="0" w:space="0" w:color="auto"/>
            <w:left w:val="none" w:sz="0" w:space="0" w:color="auto"/>
            <w:bottom w:val="none" w:sz="0" w:space="0" w:color="auto"/>
            <w:right w:val="none" w:sz="0" w:space="0" w:color="auto"/>
          </w:divBdr>
        </w:div>
        <w:div w:id="522742538">
          <w:marLeft w:val="0"/>
          <w:marRight w:val="0"/>
          <w:marTop w:val="0"/>
          <w:marBottom w:val="120"/>
          <w:divBdr>
            <w:top w:val="none" w:sz="0" w:space="0" w:color="auto"/>
            <w:left w:val="none" w:sz="0" w:space="0" w:color="auto"/>
            <w:bottom w:val="none" w:sz="0" w:space="0" w:color="auto"/>
            <w:right w:val="none" w:sz="0" w:space="0" w:color="auto"/>
          </w:divBdr>
          <w:divsChild>
            <w:div w:id="43524479">
              <w:marLeft w:val="0"/>
              <w:marRight w:val="0"/>
              <w:marTop w:val="0"/>
              <w:marBottom w:val="0"/>
              <w:divBdr>
                <w:top w:val="none" w:sz="0" w:space="0" w:color="auto"/>
                <w:left w:val="none" w:sz="0" w:space="0" w:color="auto"/>
                <w:bottom w:val="none" w:sz="0" w:space="0" w:color="auto"/>
                <w:right w:val="none" w:sz="0" w:space="0" w:color="auto"/>
              </w:divBdr>
            </w:div>
            <w:div w:id="208691481">
              <w:marLeft w:val="0"/>
              <w:marRight w:val="0"/>
              <w:marTop w:val="0"/>
              <w:marBottom w:val="0"/>
              <w:divBdr>
                <w:top w:val="none" w:sz="0" w:space="0" w:color="auto"/>
                <w:left w:val="none" w:sz="0" w:space="0" w:color="auto"/>
                <w:bottom w:val="none" w:sz="0" w:space="0" w:color="auto"/>
                <w:right w:val="none" w:sz="0" w:space="0" w:color="auto"/>
              </w:divBdr>
            </w:div>
          </w:divsChild>
        </w:div>
        <w:div w:id="1993634933">
          <w:marLeft w:val="0"/>
          <w:marRight w:val="0"/>
          <w:marTop w:val="0"/>
          <w:marBottom w:val="120"/>
          <w:divBdr>
            <w:top w:val="none" w:sz="0" w:space="0" w:color="auto"/>
            <w:left w:val="none" w:sz="0" w:space="0" w:color="auto"/>
            <w:bottom w:val="none" w:sz="0" w:space="0" w:color="auto"/>
            <w:right w:val="none" w:sz="0" w:space="0" w:color="auto"/>
          </w:divBdr>
          <w:divsChild>
            <w:div w:id="1605502212">
              <w:marLeft w:val="0"/>
              <w:marRight w:val="3480"/>
              <w:marTop w:val="0"/>
              <w:marBottom w:val="120"/>
              <w:divBdr>
                <w:top w:val="none" w:sz="0" w:space="0" w:color="auto"/>
                <w:left w:val="none" w:sz="0" w:space="0" w:color="auto"/>
                <w:bottom w:val="none" w:sz="0" w:space="0" w:color="auto"/>
                <w:right w:val="none" w:sz="0" w:space="0" w:color="auto"/>
              </w:divBdr>
              <w:divsChild>
                <w:div w:id="2053072115">
                  <w:marLeft w:val="0"/>
                  <w:marRight w:val="0"/>
                  <w:marTop w:val="300"/>
                  <w:marBottom w:val="300"/>
                  <w:divBdr>
                    <w:top w:val="none" w:sz="0" w:space="0" w:color="auto"/>
                    <w:left w:val="none" w:sz="0" w:space="0" w:color="auto"/>
                    <w:bottom w:val="none" w:sz="0" w:space="0" w:color="auto"/>
                    <w:right w:val="none" w:sz="0" w:space="0" w:color="auto"/>
                  </w:divBdr>
                </w:div>
              </w:divsChild>
            </w:div>
          </w:divsChild>
        </w:div>
      </w:divsChild>
    </w:div>
    <w:div w:id="1522550151">
      <w:bodyDiv w:val="1"/>
      <w:marLeft w:val="0"/>
      <w:marRight w:val="0"/>
      <w:marTop w:val="0"/>
      <w:marBottom w:val="0"/>
      <w:divBdr>
        <w:top w:val="none" w:sz="0" w:space="0" w:color="auto"/>
        <w:left w:val="none" w:sz="0" w:space="0" w:color="auto"/>
        <w:bottom w:val="none" w:sz="0" w:space="0" w:color="auto"/>
        <w:right w:val="none" w:sz="0" w:space="0" w:color="auto"/>
      </w:divBdr>
    </w:div>
    <w:div w:id="1549025974">
      <w:bodyDiv w:val="1"/>
      <w:marLeft w:val="0"/>
      <w:marRight w:val="0"/>
      <w:marTop w:val="0"/>
      <w:marBottom w:val="0"/>
      <w:divBdr>
        <w:top w:val="none" w:sz="0" w:space="0" w:color="auto"/>
        <w:left w:val="none" w:sz="0" w:space="0" w:color="auto"/>
        <w:bottom w:val="none" w:sz="0" w:space="0" w:color="auto"/>
        <w:right w:val="none" w:sz="0" w:space="0" w:color="auto"/>
      </w:divBdr>
      <w:divsChild>
        <w:div w:id="8223131">
          <w:marLeft w:val="0"/>
          <w:marRight w:val="0"/>
          <w:marTop w:val="0"/>
          <w:marBottom w:val="0"/>
          <w:divBdr>
            <w:top w:val="none" w:sz="0" w:space="0" w:color="auto"/>
            <w:left w:val="none" w:sz="0" w:space="0" w:color="auto"/>
            <w:bottom w:val="none" w:sz="0" w:space="0" w:color="auto"/>
            <w:right w:val="none" w:sz="0" w:space="0" w:color="auto"/>
          </w:divBdr>
        </w:div>
        <w:div w:id="1588341451">
          <w:marLeft w:val="0"/>
          <w:marRight w:val="0"/>
          <w:marTop w:val="0"/>
          <w:marBottom w:val="0"/>
          <w:divBdr>
            <w:top w:val="none" w:sz="0" w:space="0" w:color="auto"/>
            <w:left w:val="none" w:sz="0" w:space="0" w:color="auto"/>
            <w:bottom w:val="none" w:sz="0" w:space="0" w:color="auto"/>
            <w:right w:val="none" w:sz="0" w:space="0" w:color="auto"/>
          </w:divBdr>
        </w:div>
        <w:div w:id="453714085">
          <w:marLeft w:val="0"/>
          <w:marRight w:val="0"/>
          <w:marTop w:val="0"/>
          <w:marBottom w:val="0"/>
          <w:divBdr>
            <w:top w:val="none" w:sz="0" w:space="0" w:color="auto"/>
            <w:left w:val="none" w:sz="0" w:space="0" w:color="auto"/>
            <w:bottom w:val="none" w:sz="0" w:space="0" w:color="auto"/>
            <w:right w:val="none" w:sz="0" w:space="0" w:color="auto"/>
          </w:divBdr>
          <w:divsChild>
            <w:div w:id="9130523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67375793">
      <w:bodyDiv w:val="1"/>
      <w:marLeft w:val="0"/>
      <w:marRight w:val="0"/>
      <w:marTop w:val="0"/>
      <w:marBottom w:val="0"/>
      <w:divBdr>
        <w:top w:val="none" w:sz="0" w:space="0" w:color="auto"/>
        <w:left w:val="none" w:sz="0" w:space="0" w:color="auto"/>
        <w:bottom w:val="none" w:sz="0" w:space="0" w:color="auto"/>
        <w:right w:val="none" w:sz="0" w:space="0" w:color="auto"/>
      </w:divBdr>
    </w:div>
    <w:div w:id="1596864903">
      <w:bodyDiv w:val="1"/>
      <w:marLeft w:val="0"/>
      <w:marRight w:val="0"/>
      <w:marTop w:val="0"/>
      <w:marBottom w:val="0"/>
      <w:divBdr>
        <w:top w:val="none" w:sz="0" w:space="0" w:color="auto"/>
        <w:left w:val="none" w:sz="0" w:space="0" w:color="auto"/>
        <w:bottom w:val="none" w:sz="0" w:space="0" w:color="auto"/>
        <w:right w:val="none" w:sz="0" w:space="0" w:color="auto"/>
      </w:divBdr>
    </w:div>
    <w:div w:id="1631323199">
      <w:bodyDiv w:val="1"/>
      <w:marLeft w:val="0"/>
      <w:marRight w:val="0"/>
      <w:marTop w:val="0"/>
      <w:marBottom w:val="0"/>
      <w:divBdr>
        <w:top w:val="none" w:sz="0" w:space="0" w:color="auto"/>
        <w:left w:val="none" w:sz="0" w:space="0" w:color="auto"/>
        <w:bottom w:val="none" w:sz="0" w:space="0" w:color="auto"/>
        <w:right w:val="none" w:sz="0" w:space="0" w:color="auto"/>
      </w:divBdr>
    </w:div>
    <w:div w:id="1635868936">
      <w:bodyDiv w:val="1"/>
      <w:marLeft w:val="0"/>
      <w:marRight w:val="0"/>
      <w:marTop w:val="0"/>
      <w:marBottom w:val="0"/>
      <w:divBdr>
        <w:top w:val="none" w:sz="0" w:space="0" w:color="auto"/>
        <w:left w:val="none" w:sz="0" w:space="0" w:color="auto"/>
        <w:bottom w:val="none" w:sz="0" w:space="0" w:color="auto"/>
        <w:right w:val="none" w:sz="0" w:space="0" w:color="auto"/>
      </w:divBdr>
    </w:div>
    <w:div w:id="1681617568">
      <w:bodyDiv w:val="1"/>
      <w:marLeft w:val="0"/>
      <w:marRight w:val="0"/>
      <w:marTop w:val="0"/>
      <w:marBottom w:val="0"/>
      <w:divBdr>
        <w:top w:val="none" w:sz="0" w:space="0" w:color="auto"/>
        <w:left w:val="none" w:sz="0" w:space="0" w:color="auto"/>
        <w:bottom w:val="none" w:sz="0" w:space="0" w:color="auto"/>
        <w:right w:val="none" w:sz="0" w:space="0" w:color="auto"/>
      </w:divBdr>
    </w:div>
    <w:div w:id="1719669142">
      <w:bodyDiv w:val="1"/>
      <w:marLeft w:val="0"/>
      <w:marRight w:val="0"/>
      <w:marTop w:val="0"/>
      <w:marBottom w:val="0"/>
      <w:divBdr>
        <w:top w:val="none" w:sz="0" w:space="0" w:color="auto"/>
        <w:left w:val="none" w:sz="0" w:space="0" w:color="auto"/>
        <w:bottom w:val="none" w:sz="0" w:space="0" w:color="auto"/>
        <w:right w:val="none" w:sz="0" w:space="0" w:color="auto"/>
      </w:divBdr>
    </w:div>
    <w:div w:id="1794444066">
      <w:bodyDiv w:val="1"/>
      <w:marLeft w:val="0"/>
      <w:marRight w:val="0"/>
      <w:marTop w:val="0"/>
      <w:marBottom w:val="0"/>
      <w:divBdr>
        <w:top w:val="none" w:sz="0" w:space="0" w:color="auto"/>
        <w:left w:val="none" w:sz="0" w:space="0" w:color="auto"/>
        <w:bottom w:val="none" w:sz="0" w:space="0" w:color="auto"/>
        <w:right w:val="none" w:sz="0" w:space="0" w:color="auto"/>
      </w:divBdr>
    </w:div>
    <w:div w:id="1800952986">
      <w:bodyDiv w:val="1"/>
      <w:marLeft w:val="0"/>
      <w:marRight w:val="0"/>
      <w:marTop w:val="0"/>
      <w:marBottom w:val="0"/>
      <w:divBdr>
        <w:top w:val="none" w:sz="0" w:space="0" w:color="auto"/>
        <w:left w:val="none" w:sz="0" w:space="0" w:color="auto"/>
        <w:bottom w:val="none" w:sz="0" w:space="0" w:color="auto"/>
        <w:right w:val="none" w:sz="0" w:space="0" w:color="auto"/>
      </w:divBdr>
    </w:div>
    <w:div w:id="1825583889">
      <w:bodyDiv w:val="1"/>
      <w:marLeft w:val="0"/>
      <w:marRight w:val="0"/>
      <w:marTop w:val="0"/>
      <w:marBottom w:val="0"/>
      <w:divBdr>
        <w:top w:val="none" w:sz="0" w:space="0" w:color="auto"/>
        <w:left w:val="none" w:sz="0" w:space="0" w:color="auto"/>
        <w:bottom w:val="none" w:sz="0" w:space="0" w:color="auto"/>
        <w:right w:val="none" w:sz="0" w:space="0" w:color="auto"/>
      </w:divBdr>
    </w:div>
    <w:div w:id="1905094944">
      <w:bodyDiv w:val="1"/>
      <w:marLeft w:val="0"/>
      <w:marRight w:val="0"/>
      <w:marTop w:val="0"/>
      <w:marBottom w:val="0"/>
      <w:divBdr>
        <w:top w:val="none" w:sz="0" w:space="0" w:color="auto"/>
        <w:left w:val="none" w:sz="0" w:space="0" w:color="auto"/>
        <w:bottom w:val="none" w:sz="0" w:space="0" w:color="auto"/>
        <w:right w:val="none" w:sz="0" w:space="0" w:color="auto"/>
      </w:divBdr>
    </w:div>
    <w:div w:id="1905140158">
      <w:bodyDiv w:val="1"/>
      <w:marLeft w:val="0"/>
      <w:marRight w:val="0"/>
      <w:marTop w:val="0"/>
      <w:marBottom w:val="0"/>
      <w:divBdr>
        <w:top w:val="none" w:sz="0" w:space="0" w:color="auto"/>
        <w:left w:val="none" w:sz="0" w:space="0" w:color="auto"/>
        <w:bottom w:val="none" w:sz="0" w:space="0" w:color="auto"/>
        <w:right w:val="none" w:sz="0" w:space="0" w:color="auto"/>
      </w:divBdr>
    </w:div>
    <w:div w:id="1912344236">
      <w:bodyDiv w:val="1"/>
      <w:marLeft w:val="0"/>
      <w:marRight w:val="0"/>
      <w:marTop w:val="0"/>
      <w:marBottom w:val="0"/>
      <w:divBdr>
        <w:top w:val="none" w:sz="0" w:space="0" w:color="auto"/>
        <w:left w:val="none" w:sz="0" w:space="0" w:color="auto"/>
        <w:bottom w:val="none" w:sz="0" w:space="0" w:color="auto"/>
        <w:right w:val="none" w:sz="0" w:space="0" w:color="auto"/>
      </w:divBdr>
    </w:div>
    <w:div w:id="1913807881">
      <w:bodyDiv w:val="1"/>
      <w:marLeft w:val="0"/>
      <w:marRight w:val="0"/>
      <w:marTop w:val="0"/>
      <w:marBottom w:val="0"/>
      <w:divBdr>
        <w:top w:val="none" w:sz="0" w:space="0" w:color="auto"/>
        <w:left w:val="none" w:sz="0" w:space="0" w:color="auto"/>
        <w:bottom w:val="none" w:sz="0" w:space="0" w:color="auto"/>
        <w:right w:val="none" w:sz="0" w:space="0" w:color="auto"/>
      </w:divBdr>
    </w:div>
    <w:div w:id="1957562838">
      <w:bodyDiv w:val="1"/>
      <w:marLeft w:val="0"/>
      <w:marRight w:val="0"/>
      <w:marTop w:val="0"/>
      <w:marBottom w:val="0"/>
      <w:divBdr>
        <w:top w:val="none" w:sz="0" w:space="0" w:color="auto"/>
        <w:left w:val="none" w:sz="0" w:space="0" w:color="auto"/>
        <w:bottom w:val="none" w:sz="0" w:space="0" w:color="auto"/>
        <w:right w:val="none" w:sz="0" w:space="0" w:color="auto"/>
      </w:divBdr>
    </w:div>
    <w:div w:id="1966352170">
      <w:bodyDiv w:val="1"/>
      <w:marLeft w:val="0"/>
      <w:marRight w:val="0"/>
      <w:marTop w:val="0"/>
      <w:marBottom w:val="0"/>
      <w:divBdr>
        <w:top w:val="none" w:sz="0" w:space="0" w:color="auto"/>
        <w:left w:val="none" w:sz="0" w:space="0" w:color="auto"/>
        <w:bottom w:val="none" w:sz="0" w:space="0" w:color="auto"/>
        <w:right w:val="none" w:sz="0" w:space="0" w:color="auto"/>
      </w:divBdr>
    </w:div>
    <w:div w:id="2055765413">
      <w:bodyDiv w:val="1"/>
      <w:marLeft w:val="0"/>
      <w:marRight w:val="0"/>
      <w:marTop w:val="0"/>
      <w:marBottom w:val="0"/>
      <w:divBdr>
        <w:top w:val="none" w:sz="0" w:space="0" w:color="auto"/>
        <w:left w:val="none" w:sz="0" w:space="0" w:color="auto"/>
        <w:bottom w:val="none" w:sz="0" w:space="0" w:color="auto"/>
        <w:right w:val="none" w:sz="0" w:space="0" w:color="auto"/>
      </w:divBdr>
    </w:div>
    <w:div w:id="2084831247">
      <w:bodyDiv w:val="1"/>
      <w:marLeft w:val="0"/>
      <w:marRight w:val="0"/>
      <w:marTop w:val="0"/>
      <w:marBottom w:val="0"/>
      <w:divBdr>
        <w:top w:val="none" w:sz="0" w:space="0" w:color="auto"/>
        <w:left w:val="none" w:sz="0" w:space="0" w:color="auto"/>
        <w:bottom w:val="none" w:sz="0" w:space="0" w:color="auto"/>
        <w:right w:val="none" w:sz="0" w:space="0" w:color="auto"/>
      </w:divBdr>
    </w:div>
    <w:div w:id="212850221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7.png"/><Relationship Id="rId26" Type="http://schemas.openxmlformats.org/officeDocument/2006/relationships/image" Target="media/image15.png"/><Relationship Id="rId3" Type="http://schemas.openxmlformats.org/officeDocument/2006/relationships/customXml" Target="../customXml/item3.xml"/><Relationship Id="rId21" Type="http://schemas.openxmlformats.org/officeDocument/2006/relationships/image" Target="media/image10.png"/><Relationship Id="rId34"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png"/><Relationship Id="rId25" Type="http://schemas.openxmlformats.org/officeDocument/2006/relationships/image" Target="media/image14.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image" Target="media/image9.png"/><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3.png"/><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image" Target="media/image12.png"/><Relationship Id="rId28" Type="http://schemas.openxmlformats.org/officeDocument/2006/relationships/image" Target="media/image17.png"/><Relationship Id="rId10" Type="http://schemas.openxmlformats.org/officeDocument/2006/relationships/footnotes" Target="footnotes.xml"/><Relationship Id="rId19" Type="http://schemas.openxmlformats.org/officeDocument/2006/relationships/image" Target="media/image8.png"/><Relationship Id="rId3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image" Target="media/image11.png"/><Relationship Id="rId27" Type="http://schemas.openxmlformats.org/officeDocument/2006/relationships/image" Target="media/image16.png"/><Relationship Id="rId30" Type="http://schemas.openxmlformats.org/officeDocument/2006/relationships/footer" Target="footer1.xml"/><Relationship Id="rId8" Type="http://schemas.openxmlformats.org/officeDocument/2006/relationships/settings" Target="settings.xml"/></Relationships>
</file>

<file path=word/_rels/footer1.xml.rels><?xml version="1.0" encoding="UTF-8" standalone="yes"?>
<Relationships xmlns="http://schemas.openxmlformats.org/package/2006/relationships"><Relationship Id="rId1" Type="http://schemas.openxmlformats.org/officeDocument/2006/relationships/image" Target="media/image19.png"/></Relationships>
</file>

<file path=word/_rels/footer2.xml.rels><?xml version="1.0" encoding="UTF-8" standalone="yes"?>
<Relationships xmlns="http://schemas.openxmlformats.org/package/2006/relationships"><Relationship Id="rId1" Type="http://schemas.openxmlformats.org/officeDocument/2006/relationships/image" Target="media/image19.png"/></Relationships>
</file>

<file path=word/_rels/header1.xml.rels><?xml version="1.0" encoding="UTF-8" standalone="yes"?>
<Relationships xmlns="http://schemas.openxmlformats.org/package/2006/relationships"><Relationship Id="rId1" Type="http://schemas.openxmlformats.org/officeDocument/2006/relationships/image" Target="media/image18.jpeg"/></Relationships>
</file>

<file path=word/_rels/header2.xml.rels><?xml version="1.0" encoding="UTF-8" standalone="yes"?>
<Relationships xmlns="http://schemas.openxmlformats.org/package/2006/relationships"><Relationship Id="rId1" Type="http://schemas.openxmlformats.org/officeDocument/2006/relationships/image" Target="media/image18.jpeg"/></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56BFDAE89DA3046AB2FCA0F4BDA3DAB" ma:contentTypeVersion="13" ma:contentTypeDescription="Create a new document." ma:contentTypeScope="" ma:versionID="3f384bb7ac6412f6ec89d8898c21a941">
  <xsd:schema xmlns:xsd="http://www.w3.org/2001/XMLSchema" xmlns:xs="http://www.w3.org/2001/XMLSchema" xmlns:p="http://schemas.microsoft.com/office/2006/metadata/properties" xmlns:ns3="8dcca056-e662-4735-94ec-093e12fe7cb3" xmlns:ns4="027adfbf-a2a3-423f-a025-46bb8dbc18ae" targetNamespace="http://schemas.microsoft.com/office/2006/metadata/properties" ma:root="true" ma:fieldsID="8f1f41c0e567de1a945c6dec8a713030" ns3:_="" ns4:_="">
    <xsd:import namespace="8dcca056-e662-4735-94ec-093e12fe7cb3"/>
    <xsd:import namespace="027adfbf-a2a3-423f-a025-46bb8dbc18a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DateTaken" minOccurs="0"/>
                <xsd:element ref="ns4:MediaLengthInSecond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dcca056-e662-4735-94ec-093e12fe7cb3"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27adfbf-a2a3-423f-a025-46bb8dbc18a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activity" ma:index="19"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27adfbf-a2a3-423f-a025-46bb8dbc18ae"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b:Source>
    <b:Tag>Chá</b:Tag>
    <b:SourceType>JournalArticle</b:SourceType>
    <b:Guid>{BC274B04-1F59-4937-9EB2-797434900F0B}</b:Guid>
    <b:Title>Percepción de la educación virtual en instituciones de educación superior 2020-2020</b:Title>
    <b:Author>
      <b:Author>
        <b:NameList>
          <b:Person>
            <b:Last>Chávez</b:Last>
            <b:First>M.</b:First>
          </b:Person>
          <b:Person>
            <b:Last>Rivera</b:Last>
            <b:First>V.</b:First>
          </b:Person>
          <b:Person>
            <b:Last>Haro</b:Last>
            <b:First>G.</b:First>
          </b:Person>
        </b:NameList>
      </b:Author>
    </b:Author>
    <b:JournalName>Revista de Investigación Enlace Universitario</b:JournalName>
    <b:Year>2021</b:Year>
    <b:Pages>8-21</b:Pages>
    <b:Volume>20</b:Volume>
    <b:Issue>1</b:Issue>
    <b:DOI>https://doi.org/10.33789/ENLACE.20.1.81</b:DOI>
    <b:RefOrder>7</b:RefOrder>
  </b:Source>
  <b:Source>
    <b:Tag>Cla</b:Tag>
    <b:SourceType>Report</b:SourceType>
    <b:Guid>{4B43C1EE-C3CB-47C4-AA75-FE86C24562A4}</b:Guid>
    <b:Author>
      <b:Author>
        <b:NameList>
          <b:Person>
            <b:Last>Clark</b:Last>
            <b:First>P.</b:First>
          </b:Person>
        </b:NameList>
      </b:Author>
    </b:Author>
    <b:Title>Educación en pandemia: los riesgos de las clases a distancia</b:Title>
    <b:Year>2021</b:Year>
    <b:URL>https://imco.org.mx/wp-content/uploads/2021/06/20210602_Educacio%CC%81n-en-pandemia_Documento.pdf</b:URL>
    <b:Publisher>Instituto Mexicano para la Competitividad</b:Publisher>
    <b:RefOrder>8</b:RefOrder>
  </b:Source>
  <b:Source>
    <b:Tag>Org201</b:Tag>
    <b:SourceType>DocumentFromInternetSite</b:SourceType>
    <b:Guid>{82F4347C-7002-475A-8916-25A84C07F83E}</b:Guid>
    <b:Title>Alocución de apertura del Director General de la OMS en la rueda de prensa sobre la COVID-19 celebrada el 11 de marzo de 2020</b:Title>
    <b:Year>2020</b:Year>
    <b:Month>marzo</b:Month>
    <b:Day>11</b:Day>
    <b:Author>
      <b:Author>
        <b:Corporate>Organización Mundial de la Salud [OMS]</b:Corporate>
      </b:Author>
    </b:Author>
    <b:URL>https://www.who.int/es/director-general/speeches/detail/who-director-general-s-opening-remarks-at-the-media-briefing-on-covid-19---11-march-2020</b:URL>
    <b:RefOrder>9</b:RefOrder>
  </b:Source>
  <b:Source>
    <b:Tag>Bau20</b:Tag>
    <b:SourceType>JournalArticle</b:SourceType>
    <b:Guid>{D5EF4F87-CBFD-4AB0-B090-69027FA6F3A6}</b:Guid>
    <b:Title>Evaluación de satisfacción de los estudiantes sobre las clases virtuales</b:Title>
    <b:JournalName>Revista Minerva: Multidisciplinaria de Investigación Científica</b:JournalName>
    <b:Year>2020</b:Year>
    <b:Author>
      <b:Author>
        <b:NameList>
          <b:Person>
            <b:Last>Bautista</b:Last>
            <b:First>I.</b:First>
          </b:Person>
          <b:Person>
            <b:Last>Carrera</b:Last>
            <b:First>G.</b:First>
          </b:Person>
          <b:Person>
            <b:Last>Leon</b:Last>
            <b:First>E.</b:First>
          </b:Person>
          <b:Person>
            <b:Last>Laverde</b:Last>
            <b:First>D.</b:First>
          </b:Person>
        </b:NameList>
      </b:Author>
    </b:Author>
    <b:Volume>1</b:Volume>
    <b:Issue>2</b:Issue>
    <b:Pages>5-12</b:Pages>
    <b:DOI>https://doi.org/10.47460/minerva.v1i2.6</b:DOI>
    <b:RefOrder>10</b:RefOrder>
  </b:Source>
  <b:Source>
    <b:Tag>Bel211</b:Tag>
    <b:SourceType>JournalArticle</b:SourceType>
    <b:Guid>{EE50311B-0013-469F-AA01-7DD7BAFE4C36}</b:Guid>
    <b:Title>¿Cuál será el mayor legado de la pandemia por COVID-19 en materia de educación?</b:Title>
    <b:Year>2021</b:Year>
    <b:Author>
      <b:Author>
        <b:NameList>
          <b:Person>
            <b:Last>Beltrán</b:Last>
            <b:First>R.F.</b:First>
          </b:Person>
        </b:NameList>
      </b:Author>
    </b:Author>
    <b:JournalName>Educación Médica</b:JournalName>
    <b:Volume>22</b:Volume>
    <b:Issue>S1</b:Issue>
    <b:Pages>s34-s35</b:Pages>
    <b:DOI>10.1016/j.edumed.2020.09.017</b:DOI>
    <b:RefOrder>11</b:RefOrder>
  </b:Source>
  <b:Source>
    <b:Tag>SEP20</b:Tag>
    <b:SourceType>InternetSite</b:SourceType>
    <b:Guid>{646A6728-04EB-44CD-83D2-7DA227D15D4E}</b:Guid>
    <b:Author>
      <b:Author>
        <b:Corporate>Secretaría de Educación Pública [SEP]</b:Corporate>
      </b:Author>
    </b:Author>
    <b:Title>Boletín No. 167 Trabaja SEP para mitigar la deserción y el abandono escolar ante la pandemia por el COVID-19</b:Title>
    <b:InternetSiteTitle>Gobierno de Mexico</b:InternetSiteTitle>
    <b:Year>2020</b:Year>
    <b:Month>mayo</b:Month>
    <b:URL>https://www.gob.mx/sep/articulos/boletin-no-167-trabaja-sep-para-mitigar-la-desercion-y-el-abandono-escolar-ante-la-pandemia-por-el-covid-19?idiom=es</b:URL>
    <b:YearAccessed>2025</b:YearAccessed>
    <b:MonthAccessed>mayo</b:MonthAccessed>
    <b:DayAccessed>16</b:DayAccessed>
    <b:RefOrder>12</b:RefOrder>
  </b:Source>
  <b:Source>
    <b:Tag>Rev</b:Tag>
    <b:SourceType>JournalArticle</b:SourceType>
    <b:Guid>{A4D758F5-3339-4745-8FDA-29CECB2DCDA8}</b:Guid>
    <b:JournalName>Revista Dilemas Contemporáneos: Educación, Política y Valores.</b:JournalName>
    <b:Title>La problemática educativa en México: lo que dejó la pandemia por COVID-19</b:Title>
    <b:Year>2021</b:Year>
    <b:Author>
      <b:Author>
        <b:NameList>
          <b:Person>
            <b:Last>Carrazco</b:Last>
            <b:First>S.</b:First>
            <b:Middle>G.</b:Middle>
          </b:Person>
        </b:NameList>
      </b:Author>
    </b:Author>
    <b:Pages>1-19</b:Pages>
    <b:Volume>VIII</b:Volume>
    <b:Issue>edición especial</b:Issue>
    <b:DOI>https://doi.org/10.46377/dilemas.v8i.2775</b:DOI>
    <b:RefOrder>13</b:RefOrder>
  </b:Source>
  <b:Source>
    <b:Tag>The23</b:Tag>
    <b:SourceType>JournalArticle</b:SourceType>
    <b:Guid>{FAD54F5C-2240-4C9F-A68A-BED45A950363}</b:Guid>
    <b:Title>The impact of COVID-19 on students’ academic performance: The case of the university of Ghana business school</b:Title>
    <b:JournalName>Cogent Education</b:JournalName>
    <b:Year>2023</b:Year>
    <b:Pages>1-13</b:Pages>
    <b:Volume>10</b:Volume>
    <b:Author>
      <b:Author>
        <b:NameList>
          <b:Person>
            <b:Last>Acheampong</b:Last>
            <b:First>J.</b:First>
            <b:Middle>O.</b:Middle>
          </b:Person>
        </b:NameList>
      </b:Author>
    </b:Author>
    <b:DOI>https://doi.org/10.1080/2331186X.2023.2186011</b:DOI>
    <b:RefOrder>2</b:RefOrder>
  </b:Source>
  <b:Source>
    <b:Tag>Isa84</b:Tag>
    <b:SourceType>JournalArticle</b:SourceType>
    <b:Guid>{08988CDD-B830-4089-B9AF-A42C5E3BA84D}</b:Guid>
    <b:Title>La agrupación de los objetivos educativos en EGB utilizando la técnica del análisis factorial en un estudio longitudinal</b:Title>
    <b:JournalName>Revista Española de pedagogía</b:JournalName>
    <b:Year>1984</b:Year>
    <b:Pages>575-587</b:Pages>
    <b:Author>
      <b:Author>
        <b:NameList>
          <b:Person>
            <b:Last>Isaacs</b:Last>
            <b:First>D.</b:First>
          </b:Person>
          <b:Person>
            <b:Last>Tourón</b:Last>
            <b:First>J.</b:First>
          </b:Person>
        </b:NameList>
      </b:Author>
    </b:Author>
    <b:Issue>166</b:Issue>
    <b:Volume>42</b:Volume>
    <b:URL>https://www.jstor.org/stable/23765412</b:URL>
    <b:RefOrder>14</b:RefOrder>
  </b:Source>
  <b:Source>
    <b:Tag>Ing21</b:Tag>
    <b:SourceType>JournalArticle</b:SourceType>
    <b:Guid>{5ECFC127-366F-460D-9CFE-BF6D5268BE36}</b:Guid>
    <b:Title>El enfoque de la educación virtual desde una perspectiva holístico frente a la pandemia del COVID – 19</b:Title>
    <b:JournalName>Revista Cátedra</b:JournalName>
    <b:Year>2021</b:Year>
    <b:Pages>81-97</b:Pages>
    <b:Author>
      <b:Author>
        <b:NameList>
          <b:Person>
            <b:Last>Inga-Lindo</b:Last>
            <b:First>D.</b:First>
          </b:Person>
          <b:Person>
            <b:Last>Aguirre-Chávez</b:Last>
            <b:First>F.</b:First>
          </b:Person>
        </b:NameList>
      </b:Author>
    </b:Author>
    <b:Volume>4</b:Volume>
    <b:Issue>1</b:Issue>
    <b:DOI>https://doi.org/10.29166/catedra.v4i1.2727</b:DOI>
    <b:RefOrder>15</b:RefOrder>
  </b:Source>
  <b:Source>
    <b:Tag>UnoCon</b:Tag>
    <b:SourceType>JournalArticle</b:SourceType>
    <b:Guid>{B14F3C28-2D8C-44D0-94C7-718A2E40B225}</b:Guid>
    <b:Author>
      <b:Author>
        <b:NameList>
          <b:Person>
            <b:Last>Condori</b:Last>
            <b:First>H.</b:First>
          </b:Person>
          <b:Person>
            <b:Last>Borja</b:Last>
            <b:First>C. A.</b:First>
          </b:Person>
          <b:Person>
            <b:Last>Saravia</b:Last>
            <b:First>R. A.</b:First>
          </b:Person>
          <b:Person>
            <b:Last>Barzola</b:Last>
            <b:First>M. G.</b:First>
          </b:Person>
          <b:Person>
            <b:Last>Rodríguez</b:Last>
            <b:First>J. R.</b:First>
          </b:Person>
        </b:NameList>
      </b:Author>
    </b:Author>
    <b:Title>Efectos de la pandemia por coronavirus en la educación superior universitaria</b:Title>
    <b:Year>2021</b:Year>
    <b:Pages>286-292</b:Pages>
    <b:JournalName>Conrado</b:JournalName>
    <b:Volume>17</b:Volume>
    <b:Issue>82</b:Issue>
    <b:URL>https://conrado.ucf.edu.cu/index.php/conrado/article/view/1960</b:URL>
    <b:RefOrder>16</b:RefOrder>
  </b:Source>
  <b:Source>
    <b:Tag>Ero21</b:Tag>
    <b:SourceType>ConferenceProceedings</b:SourceType>
    <b:Guid>{2BD68E22-4220-4874-9887-32A8461A151D}</b:Guid>
    <b:Title>Efectos de la pandemia del Covid-19 en el aprendizaje y situación emocional de estudiantes universitarios mexicanos</b:Title>
    <b:Year>noviembre, 2021</b:Year>
    <b:Author>
      <b:Author>
        <b:NameList>
          <b:Person>
            <b:Last>Erosa</b:Last>
            <b:First>E.</b:First>
          </b:Person>
          <b:Person>
            <b:Last>Guzmán</b:Last>
            <b:First>J. C.</b:First>
          </b:Person>
          <b:Person>
            <b:Last>Villaseñor</b:Last>
            <b:First>M.</b:First>
          </b:Person>
        </b:NameList>
      </b:Author>
    </b:Author>
    <b:ConferenceName>[Presentación de paper]. XVI Congreso Nacional de Investigación Educativa</b:ConferenceName>
    <b:City>Ciudad de México</b:City>
    <b:RefOrder>17</b:RefOrder>
  </b:Source>
  <b:Source>
    <b:Tag>Ger21</b:Tag>
    <b:SourceType>JournalArticle</b:SourceType>
    <b:Guid>{DA91447E-1C11-47D7-B327-8EBCAD0CF9A1}</b:Guid>
    <b:Author>
      <b:Author>
        <b:NameList>
          <b:Person>
            <b:Last>Gervacio</b:Last>
            <b:First>H.</b:First>
          </b:Person>
          <b:Person>
            <b:Last>Castillo</b:Last>
            <b:First>B.</b:First>
          </b:Person>
        </b:NameList>
      </b:Author>
    </b:Author>
    <b:Title>Impactos de la pandemia COVID-19 en el rendimiento académico universitario durante la transición a la educación virtual</b:Title>
    <b:JournalName>Revista Pedagógica</b:JournalName>
    <b:Year>2021</b:Year>
    <b:Pages>1-29</b:Pages>
    <b:Volume>23</b:Volume>
    <b:DOI>https://doi.org/10.22196/rp.v22i0.6153</b:DOI>
    <b:RefOrder>6</b:RefOrder>
  </b:Source>
  <b:Source>
    <b:Tag>Pre21</b:Tag>
    <b:SourceType>JournalArticle</b:SourceType>
    <b:Guid>{90D9C3BD-2DB0-492F-9C2F-CE6F8DF1D8C8}</b:Guid>
    <b:Title>Construcción y Validación de la Escala RAU de Rendimiento Académico</b:Title>
    <b:Year>2021</b:Year>
    <b:JournalName>Revista Iberoamericana de Diagnóstico y Evaluación</b:JournalName>
    <b:Author>
      <b:Author>
        <b:NameList>
          <b:Person>
            <b:Last>Preciado-Serrano</b:Last>
            <b:First>M.</b:First>
            <b:Middle>L.</b:Middle>
          </b:Person>
          <b:Person>
            <b:Last>Ángel-González</b:Last>
            <b:First>M.</b:First>
          </b:Person>
          <b:Person>
            <b:Last>Colunga-Rodríguez</b:Last>
            <b:First>C.</b:First>
          </b:Person>
          <b:Person>
            <b:Last>Vázquez-Colunga</b:Last>
            <b:First>J.C.</b:First>
          </b:Person>
          <b:Person>
            <b:Last>Esparza-Zamora</b:Last>
            <b:First>M.</b:First>
            <b:Middle>A.</b:Middle>
          </b:Person>
          <b:Person>
            <b:Last>Vázquez-Juárez</b:Last>
            <b:First>C.</b:First>
            <b:Middle>L.</b:Middle>
          </b:Person>
          <b:Person>
            <b:Last>Obando-Changuán</b:Last>
            <b:First>M.</b:First>
            <b:Middle>P.</b:Middle>
          </b:Person>
        </b:NameList>
      </b:Author>
    </b:Author>
    <b:Volume>60</b:Volume>
    <b:Issue>3</b:Issue>
    <b:DOI>https://doi.org/10.21865/RIDEP60.3.01</b:DOI>
    <b:RefOrder>18</b:RefOrder>
  </b:Source>
  <b:Source>
    <b:Tag>Oje20</b:Tag>
    <b:SourceType>JournalArticle</b:SourceType>
    <b:Guid>{37135222-7161-47C8-BD2D-8852AD0D2938}</b:Guid>
    <b:Title>Análisis de la percepción de estudiantes presenciales acerca de clases virtuales como respuesta a la crisis del Covid-19</b:Title>
    <b:JournalName>Espacios</b:JournalName>
    <b:Year>2020</b:Year>
    <b:Author>
      <b:Author>
        <b:NameList>
          <b:Person>
            <b:Last>Ojeda-Beltrán</b:Last>
            <b:First>A.</b:First>
          </b:Person>
          <b:Person>
            <b:Last>Ortega-Álvarez</b:Last>
            <b:First>D.</b:First>
            <b:Middle>D.</b:Middle>
          </b:Person>
          <b:Person>
            <b:Last>Boom-Carcamo</b:Last>
            <b:First>E.</b:First>
            <b:Middle>A.</b:Middle>
          </b:Person>
        </b:NameList>
      </b:Author>
    </b:Author>
    <b:Volume>41</b:Volume>
    <b:Issue>42</b:Issue>
    <b:DOI>http://dx.doi.org/10.48082/espacios-a20v41n42p07</b:DOI>
    <b:RefOrder>19</b:RefOrder>
  </b:Source>
  <b:Source>
    <b:Tag>Mig20</b:Tag>
    <b:SourceType>JournalArticle</b:SourceType>
    <b:Guid>{F4EC261C-CFF0-4EA4-AF89-6785C8EB9598}</b:Guid>
    <b:Author>
      <b:Author>
        <b:NameList>
          <b:Person>
            <b:Last>Miguel</b:Last>
            <b:First>J.</b:First>
            <b:Middle>A.</b:Middle>
          </b:Person>
        </b:NameList>
      </b:Author>
    </b:Author>
    <b:Title>La educación superior en tiempos de pandemia: una visión desde dentro del proceso formativo</b:Title>
    <b:JournalName>Revista Latinoamericana de Estudios Educativos (México)</b:JournalName>
    <b:Year>2020</b:Year>
    <b:Pages>13-40</b:Pages>
    <b:Volume>L</b:Volume>
    <b:Issue>Esp.</b:Issue>
    <b:DOI>https://doi.org/10.48102/rlee.2020.50.ESPECIAL.95</b:DOI>
    <b:RefOrder>5</b:RefOrder>
  </b:Source>
  <b:Source>
    <b:Tag>Man07</b:Tag>
    <b:SourceType>JournalArticle</b:SourceType>
    <b:Guid>{FE9A9D77-E303-4398-9752-5C9D5D76FE86}</b:Guid>
    <b:Title>Estilos de aprendizaje, estrategias de lectura y su relación con el rendimiento académico de la lengua extranjera</b:Title>
    <b:Year>2009</b:Year>
    <b:Author>
      <b:Author>
        <b:NameList>
          <b:Person>
            <b:Last>Manzano</b:Last>
            <b:First>M.</b:First>
          </b:Person>
          <b:Person>
            <b:Last>Hidalgo</b:Last>
            <b:First>E.</b:First>
          </b:Person>
        </b:NameList>
      </b:Author>
    </b:Author>
    <b:JournalName>Educación XX1</b:JournalName>
    <b:Volume>12</b:Volume>
    <b:DOI>http://dx.doi.org/10.5944/educxx1.1.12.289</b:DOI>
    <b:Pages>123-150</b:Pages>
    <b:RefOrder>20</b:RefOrder>
  </b:Source>
  <b:Source>
    <b:Tag>Hai19</b:Tag>
    <b:SourceType>JournalArticle</b:SourceType>
    <b:Guid>{10FDAC2D-43C5-4D89-BAAD-670ADBC92666}</b:Guid>
    <b:Title>When to use and how to report the results of PLS-SEM</b:Title>
    <b:Year>2019</b:Year>
    <b:JournalName>European Business Review</b:JournalName>
    <b:Pages>2-24</b:Pages>
    <b:Author>
      <b:Author>
        <b:NameList>
          <b:Person>
            <b:Last>Hair</b:Last>
            <b:First>J. F.</b:First>
          </b:Person>
          <b:Person>
            <b:Last>Risher</b:Last>
            <b:First>J. J.</b:First>
          </b:Person>
          <b:Person>
            <b:Last>Sarstedt</b:Last>
            <b:First>M.</b:First>
          </b:Person>
          <b:Person>
            <b:Last>Ringle</b:Last>
            <b:First>C. M.</b:First>
          </b:Person>
        </b:NameList>
      </b:Author>
    </b:Author>
    <b:Volume>31</b:Volume>
    <b:Issue>1</b:Issue>
    <b:DOI>http://dx.doi.org/10.1108/EBR-11-2018-0203</b:DOI>
    <b:RefOrder>21</b:RefOrder>
  </b:Source>
  <b:Source>
    <b:Tag>Tho89</b:Tag>
    <b:SourceType>Book</b:SourceType>
    <b:Guid>{74273016-E9A0-426F-89C2-F160C0A19677}</b:Guid>
    <b:Title>Medición y evaluación en psicología y educación</b:Title>
    <b:Year>1989</b:Year>
    <b:Publisher>Trillas</b:Publisher>
    <b:Author>
      <b:Author>
        <b:NameList>
          <b:Person>
            <b:Last>Thorndike</b:Last>
            <b:First>R.</b:First>
            <b:Middle>C.</b:Middle>
          </b:Person>
          <b:Person>
            <b:Last>Hagen</b:Last>
            <b:First>E.</b:First>
          </b:Person>
        </b:NameList>
      </b:Author>
    </b:Author>
    <b:City>
		</b:City>
    <b:RefOrder>22</b:RefOrder>
  </b:Source>
  <b:Source>
    <b:Tag>Gar22</b:Tag>
    <b:SourceType>JournalArticle</b:SourceType>
    <b:Guid>{247F8C86-69CF-4980-B8B2-D184E00F019C}</b:Guid>
    <b:Title>Competencia digital del alumnado universitario y rendimiento académico en tiempos de COVID-19</b:Title>
    <b:JournalName>PIXEL-BIT</b:JournalName>
    <b:Year>2022</b:Year>
    <b:Pages>165-199</b:Pages>
    <b:Author>
      <b:Author>
        <b:NameList>
          <b:Person>
            <b:Last>García</b:Last>
            <b:First>F. J.</b:First>
          </b:Person>
          <b:Person>
            <b:Last>López-Aguilar</b:Last>
            <b:First>D.</b:First>
          </b:Person>
          <b:Person>
            <b:Last>Delgado-García</b:Last>
            <b:First>M.</b:First>
          </b:Person>
        </b:NameList>
      </b:Author>
    </b:Author>
    <b:Volume>64</b:Volume>
    <b:DOI>https://doi.org/10.12795/pixelbit.91862</b:DOI>
    <b:RefOrder>23</b:RefOrder>
  </b:Source>
  <b:Source>
    <b:Tag>Afr18</b:Tag>
    <b:SourceType>JournalArticle</b:SourceType>
    <b:Guid>{24811B02-445D-4FD4-9B91-8BAC6A326E48}</b:Guid>
    <b:Title>El acto educativo virtual. Una visión desde la confianza.</b:Title>
    <b:JournalName>Educere: Revista Venezolana de Educación</b:JournalName>
    <b:Year>2018</b:Year>
    <b:Pages>521-231</b:Pages>
    <b:Author>
      <b:Author>
        <b:NameList>
          <b:Person>
            <b:Last>Africano</b:Last>
            <b:First>B.</b:First>
            <b:Middle>B.</b:Middle>
          </b:Person>
          <b:Person>
            <b:Last>Anzola</b:Last>
            <b:First>M.</b:First>
          </b:Person>
        </b:NameList>
      </b:Author>
    </b:Author>
    <b:Issue>73</b:Issue>
    <b:URL>https://www.redalyc.org/articulo.oa?id=35656676003</b:URL>
    <b:RefOrder>24</b:RefOrder>
  </b:Source>
  <b:Source>
    <b:Tag>Alc20</b:Tag>
    <b:SourceType>BookSection</b:SourceType>
    <b:Guid>{1EB1D4BA-BDA4-4D87-BDCE-366472AD6902}</b:Guid>
    <b:Title>Educación superior y COVID-19: una perspectiva comparada</b:Title>
    <b:Year>2020</b:Year>
    <b:Pages>75-82</b:Pages>
    <b:Author>
      <b:Author>
        <b:NameList>
          <b:Person>
            <b:Last>Alcántara</b:Last>
            <b:First>A.</b:First>
          </b:Person>
        </b:NameList>
      </b:Author>
      <b:BookAuthor>
        <b:NameList>
          <b:Person>
            <b:Last>Casanova</b:Last>
            <b:First>H.</b:First>
          </b:Person>
        </b:NameList>
      </b:BookAuthor>
    </b:Author>
    <b:BookTitle>Educación y pandemia: una visión académica</b:BookTitle>
    <b:Publisher>UNAM</b:Publisher>
    <b:RefOrder>25</b:RefOrder>
  </b:Source>
  <b:Source>
    <b:Tag>Alm14</b:Tag>
    <b:SourceType>JournalArticle</b:SourceType>
    <b:Guid>{4B51C2C7-5EA9-406F-881F-C02ACDFD5BAD}</b:Guid>
    <b:Title>Los docentes en la Sociedad de la Información: reconfiguración de roles y nuevas problemáticas</b:Title>
    <b:Year>2014</b:Year>
    <b:JournalName>IE Comunicaciones</b:JournalName>
    <b:Author>
      <b:Author>
        <b:NameList>
          <b:Person>
            <b:Last>Almiron</b:Last>
            <b:First>M.</b:First>
            <b:Middle>E.</b:Middle>
          </b:Person>
          <b:Person>
            <b:Last>Porro</b:Last>
            <b:First>S.</b:First>
          </b:Person>
        </b:NameList>
      </b:Author>
    </b:Author>
    <b:URL>http://161.67.140.29/iecom/index.php/IECom/article/view/238</b:URL>
    <b:Pages>17-31</b:Pages>
    <b:Volume>19</b:Volume>
    <b:RefOrder>26</b:RefOrder>
  </b:Source>
  <b:Source>
    <b:Tag>Azz23</b:Tag>
    <b:SourceType>JournalArticle</b:SourceType>
    <b:Guid>{0FF6A645-4AEB-470F-9A58-B4DFB5B22633}</b:Guid>
    <b:Title>Student engagement and performance: evidence from the first wave of COVID-19 in Italy</b:Title>
    <b:JournalName>Accounting Education</b:JournalName>
    <b:Year>2022</b:Year>
    <b:Pages>479-500</b:Pages>
    <b:Author>
      <b:Author>
        <b:NameList>
          <b:Person>
            <b:Last>Azzali</b:Last>
            <b:First>Stefano</b:First>
          </b:Person>
          <b:Person>
            <b:Last>Mazza</b:Last>
            <b:First>Tatiana</b:First>
          </b:Person>
          <b:Person>
            <b:Last>Tibiletti</b:Last>
            <b:First>Verónica</b:First>
          </b:Person>
        </b:NameList>
      </b:Author>
    </b:Author>
    <b:Volume>33</b:Volume>
    <b:Issue>4</b:Issue>
    <b:DOI>https://doi.org/10.1080/09639284.2022.2081813</b:DOI>
    <b:RefOrder>3</b:RefOrder>
  </b:Source>
  <b:Source>
    <b:Tag>Dar22</b:Tag>
    <b:SourceType>JournalArticle</b:SourceType>
    <b:Guid>{CBB626DC-15E9-4DEC-B96D-7BA640AB5055}</b:Guid>
    <b:Title>Learning-Mode Choice, Student Engagement, and Achievement Growth During the COVID-19 Pandemic</b:Title>
    <b:JournalName>AERA Open</b:JournalName>
    <b:Year>2022</b:Year>
    <b:Author>
      <b:Author>
        <b:NameList>
          <b:Person>
            <b:Last>Darling-Aduana</b:Last>
            <b:First>Jennifer </b:First>
          </b:Person>
          <b:Person>
            <b:Last>Woodyard</b:Last>
            <b:Middle>T.</b:Middle>
            <b:First>Henry </b:First>
          </b:Person>
          <b:Person>
            <b:Last>Sass</b:Last>
            <b:Middle>R. </b:Middle>
            <b:First>Tim </b:First>
          </b:Person>
          <b:Person>
            <b:Last>Barry</b:Last>
            <b:Middle>S. </b:Middle>
            <b:First>Sarah </b:First>
          </b:Person>
        </b:NameList>
      </b:Author>
    </b:Author>
    <b:Volume>8</b:Volume>
    <b:DOI>https://doi.org/10.1177/23328584221128035</b:DOI>
    <b:Issue>1</b:Issue>
    <b:RefOrder>27</b:RefOrder>
  </b:Source>
  <b:Source>
    <b:Tag>Exp20</b:Tag>
    <b:SourceType>JournalArticle</b:SourceType>
    <b:Guid>{92A7C328-4916-4DCD-AB0A-520C4A819C91}</b:Guid>
    <b:Title>Virtualidad y educación en tiempos de COVID-19. Un estudio empírico en Argentina</b:Title>
    <b:JournalName>Educación y Humanismo</b:JournalName>
    <b:Year>2020</b:Year>
    <b:Author>
      <b:Author>
        <b:NameList>
          <b:Person>
            <b:Last>Expósito</b:Last>
            <b:First>C.</b:First>
            <b:Middle>D.</b:Middle>
          </b:Person>
          <b:Person>
            <b:Last>Marsollier</b:Last>
            <b:First>R.</b:First>
            <b:Middle>G.</b:Middle>
          </b:Person>
        </b:NameList>
      </b:Author>
    </b:Author>
    <b:Volume>22</b:Volume>
    <b:Issue>39</b:Issue>
    <b:DOI>10.17081/eduhum.22.39.4214 </b:DOI>
    <b:RefOrder>28</b:RefOrder>
  </b:Source>
  <b:Source>
    <b:Tag>Her14</b:Tag>
    <b:SourceType>Book</b:SourceType>
    <b:Guid>{BC372B66-E9AB-4722-A80A-C919958A5F75}</b:Guid>
    <b:Title>Metodología de la Investigación</b:Title>
    <b:Year>2014</b:Year>
    <b:Publisher>McGraw- Hill/Interamericana editores</b:Publisher>
    <b:Author>
      <b:Author>
        <b:NameList>
          <b:Person>
            <b:Last>Hernández-Sampieri</b:Last>
            <b:First>R.</b:First>
          </b:Person>
          <b:Person>
            <b:Last>Fernández</b:Last>
            <b:First>C.</b:First>
          </b:Person>
          <b:Person>
            <b:Last>Baptista</b:Last>
            <b:First>M.</b:First>
            <b:Middle>P.</b:Middle>
          </b:Person>
        </b:NameList>
      </b:Author>
    </b:Author>
    <b:Edition>6a.</b:Edition>
    <b:RefOrder>29</b:RefOrder>
  </b:Source>
  <b:Source>
    <b:Tag>Jus23</b:Tag>
    <b:SourceType>JournalArticle</b:SourceType>
    <b:Guid>{13113840-D09A-45B3-BB3D-3C1476D379D0}</b:Guid>
    <b:Title>Students’ Perception on Online Classes at the University of Prizren during the Covid-19 Lockdown</b:Title>
    <b:Year>2023</b:Year>
    <b:JournalName>Pegem Journal of Education and Instruction</b:JournalName>
    <b:Pages>136-139</b:Pages>
    <b:Volume>13</b:Volume>
    <b:Issue>4</b:Issue>
    <b:DOI>10.47750/pegegog.13.04.16</b:DOI>
    <b:Author>
      <b:Author>
        <b:NameList>
          <b:Person>
            <b:Last>Jusufi</b:Last>
            <b:First>Jasmin</b:First>
          </b:Person>
          <b:Person>
            <b:Last>Kurejsepi</b:Last>
            <b:First>Esad</b:First>
          </b:Person>
          <b:Person>
            <b:Last>Cupi</b:Last>
            <b:First>Bajram</b:First>
          </b:Person>
        </b:NameList>
      </b:Author>
    </b:Author>
    <b:RefOrder>1</b:RefOrder>
  </b:Source>
  <b:Source>
    <b:Tag>Mon21</b:Tag>
    <b:SourceType>JournalArticle</b:SourceType>
    <b:Guid>{00C0F541-937F-4612-B7DE-535CE4457B1B}</b:Guid>
    <b:Title>Examining the Practices and Challenges of Virtual Academic Advising</b:Title>
    <b:Year>2021</b:Year>
    <b:URL>https://steinhardt.nyu.edu/journal-student-affairs</b:URL>
    <b:Pages>124-135</b:Pages>
    <b:Author>
      <b:Author>
        <b:NameList>
          <b:Person>
            <b:Last>Mondo</b:Last>
            <b:First>C.</b:First>
            <b:Middle>B.</b:Middle>
          </b:Person>
        </b:NameList>
      </b:Author>
    </b:Author>
    <b:JournalName>Journal of Student Affairs</b:JournalName>
    <b:Volume>17</b:Volume>
    <b:RefOrder>4</b:RefOrder>
  </b:Source>
  <b:Source>
    <b:Tag>Qui20</b:Tag>
    <b:SourceType>JournalArticle</b:SourceType>
    <b:Guid>{4208CDBA-A70A-451E-BB15-E56F3E75B31A}</b:Guid>
    <b:Title>El Efecto del COVID-19 en la Economía y la Educación: Estrategias para la Educación Virtual de Colombia</b:Title>
    <b:Year>2020</b:Year>
    <b:Author>
      <b:Author>
        <b:NameList>
          <b:Person>
            <b:Last>Quintero</b:Last>
            <b:First>J.</b:First>
            <b:Middle>J.</b:Middle>
          </b:Person>
        </b:NameList>
      </b:Author>
    </b:Author>
    <b:JournalName>Revista Scientific</b:JournalName>
    <b:Volume>5</b:Volume>
    <b:Issue>17</b:Issue>
    <b:DOI>https://doi.org/10.29394/Scientific.issn.2542-2987.2020.5.17.15.280-291</b:DOI>
    <b:Pages>17-20</b:Pages>
    <b:RefOrder>30</b:RefOrder>
  </b:Source>
  <b:Source>
    <b:Tag>Vil20</b:Tag>
    <b:SourceType>InternetSite</b:SourceType>
    <b:Guid>{0407A475-3ED4-4501-B3F0-50750C64E881}</b:Guid>
    <b:Title>Educación en tiempos de pandemia: COVID-19 y equidad en el aprendizaje</b:Title>
    <b:Year>2020</b:Year>
    <b:Author>
      <b:Author>
        <b:NameList>
          <b:Person>
            <b:Last>Villafuerte</b:Last>
            <b:First>P.</b:First>
          </b:Person>
        </b:NameList>
      </b:Author>
    </b:Author>
    <b:InternetSiteTitle>Observatorio del Tecnológico de Monterrey</b:InternetSiteTitle>
    <b:Month>marzo</b:Month>
    <b:Day>19</b:Day>
    <b:URL>https://observatorio.tec.mx/edu-news/educacion-en-tiempos-de-pandemia-covid19/</b:URL>
    <b:RefOrder>31</b:RefOrder>
  </b:Source>
  <b:Source>
    <b:Tag>Alv90</b:Tag>
    <b:SourceType>Book</b:SourceType>
    <b:Guid>{F79FBEFC-134E-42F9-9911-093AFFE45796}</b:Guid>
    <b:Title>Hacia un modelo causal del rendimiento académico</b:Title>
    <b:Year>1990</b:Year>
    <b:Publisher>Ministerio de Educación y Ciencia de España</b:Publisher>
    <b:Author>
      <b:Author>
        <b:NameList>
          <b:Person>
            <b:Last>Álvaro</b:Last>
            <b:First>M.</b:First>
          </b:Person>
          <b:Person>
            <b:Last>Bueno</b:Last>
            <b:First>M. J.</b:First>
          </b:Person>
          <b:Person>
            <b:Last>Calleja</b:Last>
            <b:First>J. A.</b:First>
          </b:Person>
          <b:Person>
            <b:Last>Cerdán</b:Last>
            <b:First>J.</b:First>
          </b:Person>
          <b:Person>
            <b:Last>Echeverría</b:Last>
            <b:First>M. J.</b:First>
          </b:Person>
          <b:Person>
            <b:Last>García</b:Last>
            <b:First>C.</b:First>
          </b:Person>
          <b:Person>
            <b:Last>Gaviria</b:Last>
            <b:First>J. L.</b:First>
          </b:Person>
          <b:Person>
            <b:Last>Gómez</b:Last>
            <b:First>C.</b:First>
          </b:Person>
          <b:Person>
            <b:Last>Jiménez</b:Last>
            <b:First>S. C.</b:First>
          </b:Person>
          <b:Person>
            <b:Last>López</b:Last>
            <b:First>B.</b:First>
          </b:Person>
          <b:Person>
            <b:Last>Martín-Javato</b:Last>
            <b:First>L.</b:First>
          </b:Person>
          <b:Person>
            <b:Last>Mínguez</b:Last>
            <b:First>A. L.</b:First>
          </b:Person>
          <b:Person>
            <b:Last>Sánchez</b:Last>
            <b:First>A.</b:First>
          </b:Person>
          <b:Person>
            <b:Last>Trillo</b:Last>
            <b:First>C.</b:First>
          </b:Person>
        </b:NameList>
      </b:Author>
    </b:Author>
    <b:RefOrder>32</b:RefOrder>
  </b:Source>
  <b:Source>
    <b:Tag>Fal</b:Tag>
    <b:SourceType>Book</b:SourceType>
    <b:Guid>{0E0117B1-135F-43A2-8E47-73B09E48B5C0}</b:Guid>
    <b:Author>
      <b:Author>
        <b:NameList>
          <b:Person>
            <b:Last>Falk</b:Last>
            <b:First>R.</b:First>
          </b:Person>
          <b:Person>
            <b:Last>Miller</b:Last>
            <b:First>N. </b:First>
          </b:Person>
        </b:NameList>
      </b:Author>
    </b:Author>
    <b:Title>A Primer for Soft Modeling</b:Title>
    <b:JournalName>University of Akron Press</b:JournalName>
    <b:Year>1992</b:Year>
    <b:Publisher>University of Akron Press</b:Publisher>
    <b:RefOrder>33</b:RefOrder>
  </b:Source>
  <b:Source>
    <b:Tag>Hei21</b:Tag>
    <b:SourceType>JournalArticle</b:SourceType>
    <b:Guid>{022A28AD-D7C3-47B5-BF38-B8A45247CF02}</b:Guid>
    <b:Title>The role of digital informal learning in the relationship between students' digital competence and academic engagement duringthe COVID-19 pandemic</b:Title>
    <b:JournalName>Journal of Computer Assisted Learning</b:JournalName>
    <b:Year>2021</b:Year>
    <b:Pages>1154-1166</b:Pages>
    <b:Author>
      <b:Author>
        <b:NameList>
          <b:Person>
            <b:Last>Heidari</b:Last>
            <b:First>E.</b:First>
          </b:Person>
          <b:Person>
            <b:Last>Mehrvarz</b:Last>
            <b:First>M.</b:First>
          </b:Person>
          <b:Person>
            <b:Last>Marzooghi</b:Last>
            <b:First>R.</b:First>
          </b:Person>
          <b:Person>
            <b:Last>Stoyanov</b:Last>
            <b:First>S.</b:First>
          </b:Person>
        </b:NameList>
      </b:Author>
    </b:Author>
    <b:Issue>37</b:Issue>
    <b:DOI>https://doi.org/10.1111/jcal.12553</b:DOI>
    <b:RefOrder>34</b:RefOrder>
  </b:Source>
  <b:Source>
    <b:Tag>Mar20</b:Tag>
    <b:SourceType>Report</b:SourceType>
    <b:Guid>{7C6A4408-430B-4E0E-BEC2-99E47B2F171F}</b:Guid>
    <b:Title>The Impact of COVID-19 on Higher Education around the World</b:Title>
    <b:Year>2020</b:Year>
    <b:Publisher>International Association of Universities</b:Publisher>
    <b:Author>
      <b:Author>
        <b:NameList>
          <b:Person>
            <b:Last>Marinoni</b:Last>
            <b:First>G.</b:First>
          </b:Person>
          <b:Person>
            <b:Last>van’t Land</b:Last>
            <b:First>H.</b:First>
          </b:Person>
          <b:Person>
            <b:Last>Jensen</b:Last>
            <b:First>T.</b:First>
          </b:Person>
        </b:NameList>
      </b:Author>
    </b:Author>
    <b:URL>https://www.iau-aiu.net/IMG/pdf/iau_covid19_and_he_survey_report_final_may_2020.pdf</b:URL>
    <b:RefOrder>35</b:RefOrder>
  </b:Source>
</b:Sources>
</file>

<file path=customXml/item4.xml><?xml version="1.0" encoding="utf-8"?>
<go:gDocsCustomXmlDataStorage xmlns:go="http://customooxmlschemas.google.com/" xmlns:r="http://schemas.openxmlformats.org/officeDocument/2006/relationships">
  <go:docsCustomData xmlns:go="http://customooxmlschemas.google.com/" roundtripDataSignature="AMtx7mg/hH4Kep68sukCCy+a+NWhLgdWqA==">AMUW2mU5ujm7QSmy6+QgMPwL/Pu6mtW+7lNxmoWMbX23skn2h0Q2U1E0ar+ge7kdP0CBHGTwH7EFy6bK3ZuZBw7AeBL+iJWkaqy0u937mv3Xk7wxeFVRqKtzxBD8CR7QPzqhNYUF008JFJSfiO6ea6UKndvWXckqY89pAPwMkDz7jMA38vQyGtt0qv4fnsUJJWXzQp8YavbwPKRDxj+7LtIHKH5gnoaqfYqwKPYsYB0b4S+F9G+228STiWEhAJWCvMo5F3RWEwf6RDXZx3js+YYdEiL/GK+VWvGOp8eeAMKb4tE8hIGd06AvpYE7dC2t1ZN0Bgn6adexkY3vTiI/SjC1al0V2ydrCIFRjSJCDZTgtKECSL15b1T8j8OXGSAmdyEMXyMDpMy6L8rJi7NVjiLE9WcOxL0viZolILiR9nIXmyNxAUBNdAHbrHc3XVsGUAp6fsAfJfSIPi3UDlvOcFC/ywKXCaZxeRi767IYolzmhOZyJUNDKUTNdRm6hKXHJNptoXF3uJo+F3f2UcEzb0m7cfaablGSfXaRW5S4G/BI3W6Tvyn9stY=</go:docsCustomData>
</go:gDocsCustomXmlDataStorage>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77BBEF-7D44-42CB-8C5A-A41E8BD352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dcca056-e662-4735-94ec-093e12fe7cb3"/>
    <ds:schemaRef ds:uri="027adfbf-a2a3-423f-a025-46bb8dbc18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A253EFF-B25B-4AAB-9286-4DCEE7D24EA8}">
  <ds:schemaRefs>
    <ds:schemaRef ds:uri="http://schemas.microsoft.com/office/2006/metadata/properties"/>
    <ds:schemaRef ds:uri="http://schemas.microsoft.com/office/infopath/2007/PartnerControls"/>
    <ds:schemaRef ds:uri="027adfbf-a2a3-423f-a025-46bb8dbc18ae"/>
  </ds:schemaRefs>
</ds:datastoreItem>
</file>

<file path=customXml/itemProps3.xml><?xml version="1.0" encoding="utf-8"?>
<ds:datastoreItem xmlns:ds="http://schemas.openxmlformats.org/officeDocument/2006/customXml" ds:itemID="{A943B5A4-7D0B-46AF-9DA3-DCF05C6E2EFB}">
  <ds:schemaRefs>
    <ds:schemaRef ds:uri="http://schemas.openxmlformats.org/officeDocument/2006/bibliography"/>
  </ds:schemaRefs>
</ds:datastoreItem>
</file>

<file path=customXml/itemProps4.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5.xml><?xml version="1.0" encoding="utf-8"?>
<ds:datastoreItem xmlns:ds="http://schemas.openxmlformats.org/officeDocument/2006/customXml" ds:itemID="{E4C6A95F-AED9-4E08-A95D-0A4D91A9918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12</TotalTime>
  <Pages>33</Pages>
  <Words>8336</Words>
  <Characters>51955</Characters>
  <Application>Microsoft Office Word</Application>
  <DocSecurity>0</DocSecurity>
  <Lines>432</Lines>
  <Paragraphs>120</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60171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Gramátikus</dc:creator>
  <cp:keywords/>
  <dc:description/>
  <cp:lastModifiedBy>Norma Alicia Santilan Castillo</cp:lastModifiedBy>
  <cp:revision>3</cp:revision>
  <dcterms:created xsi:type="dcterms:W3CDTF">2025-10-24T10:45:00Z</dcterms:created>
  <dcterms:modified xsi:type="dcterms:W3CDTF">2025-10-29T14:40:00Z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0x010100E56BFDAE89DA3046AB2FCA0F4BDA3DAB</vt:lpwstr>
  </property>
  <property fmtid="{D5CDD505-2E9C-101B-9397-08002B2CF9AE}" pid="3" name="GrammarlyDocumentId">
    <vt:lpwstr>772d15b8-110b-4bc6-84b1-635e7d098343</vt:lpwstr>
  </property>
</Properties>
</file>